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6"/>
  </p:notesMasterIdLst>
  <p:sldIdLst>
    <p:sldId id="256" r:id="rId3"/>
    <p:sldId id="262" r:id="rId4"/>
    <p:sldId id="259" r:id="rId5"/>
    <p:sldId id="260" r:id="rId6"/>
    <p:sldId id="263" r:id="rId7"/>
    <p:sldId id="267" r:id="rId8"/>
    <p:sldId id="258" r:id="rId9"/>
    <p:sldId id="261" r:id="rId10"/>
    <p:sldId id="268" r:id="rId11"/>
    <p:sldId id="269" r:id="rId12"/>
    <p:sldId id="266" r:id="rId13"/>
    <p:sldId id="265" r:id="rId14"/>
    <p:sldId id="264" r:id="rId15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2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microsoft.com/office/2016/11/relationships/changesInfo" Target="changesInfos/changesInfo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oros Sándor" userId="824fad06-9ad0-45c7-94c2-f62cbd31f36e" providerId="ADAL" clId="{0D090031-0CD5-43C9-8469-4EE2AB81D54E}"/>
    <pc:docChg chg="custSel modSld">
      <pc:chgData name="Boros Sándor" userId="824fad06-9ad0-45c7-94c2-f62cbd31f36e" providerId="ADAL" clId="{0D090031-0CD5-43C9-8469-4EE2AB81D54E}" dt="2023-07-27T18:34:33.693" v="88" actId="20577"/>
      <pc:docMkLst>
        <pc:docMk/>
      </pc:docMkLst>
      <pc:sldChg chg="modSp mod">
        <pc:chgData name="Boros Sándor" userId="824fad06-9ad0-45c7-94c2-f62cbd31f36e" providerId="ADAL" clId="{0D090031-0CD5-43C9-8469-4EE2AB81D54E}" dt="2023-07-27T11:21:29.004" v="41" actId="6549"/>
        <pc:sldMkLst>
          <pc:docMk/>
          <pc:sldMk cId="2637150320" sldId="266"/>
        </pc:sldMkLst>
        <pc:spChg chg="mod">
          <ac:chgData name="Boros Sándor" userId="824fad06-9ad0-45c7-94c2-f62cbd31f36e" providerId="ADAL" clId="{0D090031-0CD5-43C9-8469-4EE2AB81D54E}" dt="2023-07-27T11:21:29.004" v="41" actId="6549"/>
          <ac:spMkLst>
            <pc:docMk/>
            <pc:sldMk cId="2637150320" sldId="266"/>
            <ac:spMk id="2" creationId="{C6D411EC-6421-4EAD-BF66-577DE26DA096}"/>
          </ac:spMkLst>
        </pc:spChg>
        <pc:spChg chg="mod">
          <ac:chgData name="Boros Sándor" userId="824fad06-9ad0-45c7-94c2-f62cbd31f36e" providerId="ADAL" clId="{0D090031-0CD5-43C9-8469-4EE2AB81D54E}" dt="2023-07-27T11:20:57.321" v="26" actId="20577"/>
          <ac:spMkLst>
            <pc:docMk/>
            <pc:sldMk cId="2637150320" sldId="266"/>
            <ac:spMk id="3" creationId="{636845A0-135B-4DDE-A851-5C0DD11F5252}"/>
          </ac:spMkLst>
        </pc:spChg>
      </pc:sldChg>
      <pc:sldChg chg="modSp mod">
        <pc:chgData name="Boros Sándor" userId="824fad06-9ad0-45c7-94c2-f62cbd31f36e" providerId="ADAL" clId="{0D090031-0CD5-43C9-8469-4EE2AB81D54E}" dt="2023-07-27T18:34:33.693" v="88" actId="20577"/>
        <pc:sldMkLst>
          <pc:docMk/>
          <pc:sldMk cId="2125441406" sldId="269"/>
        </pc:sldMkLst>
        <pc:spChg chg="mod">
          <ac:chgData name="Boros Sándor" userId="824fad06-9ad0-45c7-94c2-f62cbd31f36e" providerId="ADAL" clId="{0D090031-0CD5-43C9-8469-4EE2AB81D54E}" dt="2023-07-27T18:34:33.693" v="88" actId="20577"/>
          <ac:spMkLst>
            <pc:docMk/>
            <pc:sldMk cId="2125441406" sldId="269"/>
            <ac:spMk id="3" creationId="{6AF7014A-259D-41DC-B082-A47D3FF8B79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945EBF-F5C2-4700-A784-22DF977B638F}" type="datetimeFigureOut">
              <a:rPr lang="hu-HU" smtClean="0"/>
              <a:t>2023. 07. 27.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4E82EF-BD9A-4AAF-AE2F-6B360B932CE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742873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79DB938-6D85-4168-85B6-CE8FF4E0F683}" type="slidenum">
              <a:rPr lang="en-US" altLang="hu-HU"/>
              <a:pPr/>
              <a:t>3</a:t>
            </a:fld>
            <a:endParaRPr lang="en-US" altLang="hu-HU"/>
          </a:p>
        </p:txBody>
      </p:sp>
      <p:sp>
        <p:nvSpPr>
          <p:cNvPr id="2764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765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2759730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899A625-4B87-426D-A38E-61AFBEB6B2A3}" type="slidenum">
              <a:rPr lang="en-US" altLang="hu-HU"/>
              <a:pPr/>
              <a:t>4</a:t>
            </a:fld>
            <a:endParaRPr lang="en-US" altLang="hu-HU"/>
          </a:p>
        </p:txBody>
      </p:sp>
      <p:sp>
        <p:nvSpPr>
          <p:cNvPr id="2867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867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4879361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899A625-4B87-426D-A38E-61AFBEB6B2A3}" type="slidenum">
              <a:rPr lang="en-US" altLang="hu-HU"/>
              <a:pPr/>
              <a:t>5</a:t>
            </a:fld>
            <a:endParaRPr lang="en-US" altLang="hu-HU"/>
          </a:p>
        </p:txBody>
      </p:sp>
      <p:sp>
        <p:nvSpPr>
          <p:cNvPr id="2867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867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2712289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08D08A1-F056-43B5-A3F5-3302320ECC44}" type="slidenum">
              <a:rPr lang="en-US" altLang="hu-HU"/>
              <a:pPr/>
              <a:t>7</a:t>
            </a:fld>
            <a:endParaRPr lang="en-US" altLang="hu-HU"/>
          </a:p>
        </p:txBody>
      </p:sp>
      <p:sp>
        <p:nvSpPr>
          <p:cNvPr id="296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96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6382433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3AF8F6F-21B7-45C2-8A41-5125BFF969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4CAF90F5-7777-4261-87B2-3464E53993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74931DED-D6E3-47D2-A5D0-607FB9933C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44797-ED53-41C3-849A-C80D7489DC17}" type="datetimeFigureOut">
              <a:rPr lang="hu-HU" smtClean="0"/>
              <a:t>2023. 07. 27.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E8FD3913-8C0A-4010-A9A7-76F41B1AF9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177CCF48-ABF6-44FF-8416-B5D62C5113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99616-562C-46D4-9C6E-45F986F83A0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21105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4C94609-04FF-4B5D-89D0-A7DBD9F6E1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08DCBE2E-E5E2-4F7E-818D-DA35932C6E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4666DD33-9679-4FE6-A958-8EADAEAAA4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44797-ED53-41C3-849A-C80D7489DC17}" type="datetimeFigureOut">
              <a:rPr lang="hu-HU" smtClean="0"/>
              <a:t>2023. 07. 27.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EE33E52C-D8B0-4C50-96DD-DFCB01B8DD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67C5D30D-0A37-4B8A-9C45-67559D2A8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99616-562C-46D4-9C6E-45F986F83A0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63698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:a16="http://schemas.microsoft.com/office/drawing/2014/main" id="{370A2D49-CF7B-49FF-8DD8-EC3A2513B2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FC7E2C18-E720-4D5C-AA49-91B70DF7FD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B830EF09-18AC-48D7-A37D-42388B76A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44797-ED53-41C3-849A-C80D7489DC17}" type="datetimeFigureOut">
              <a:rPr lang="hu-HU" smtClean="0"/>
              <a:t>2023. 07. 27.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4CF37823-B67D-49E2-81BE-556B2DB67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C3026BFF-B550-4D13-94CA-5F6E85717B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99616-562C-46D4-9C6E-45F986F83A0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058685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8872B-F626-434D-8480-935253E46FCA}" type="datetimeFigureOut">
              <a:rPr lang="hu-HU" smtClean="0"/>
              <a:t>2023. 07. 27.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C3885-BE0B-43CC-B392-BC896D76661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939993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8872B-F626-434D-8480-935253E46FCA}" type="datetimeFigureOut">
              <a:rPr lang="hu-HU" smtClean="0"/>
              <a:t>2023. 07. 27.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C3885-BE0B-43CC-B392-BC896D76661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663387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8872B-F626-434D-8480-935253E46FCA}" type="datetimeFigureOut">
              <a:rPr lang="hu-HU" smtClean="0"/>
              <a:t>2023. 07. 27.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C3885-BE0B-43CC-B392-BC896D76661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749993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8872B-F626-434D-8480-935253E46FCA}" type="datetimeFigureOut">
              <a:rPr lang="hu-HU" smtClean="0"/>
              <a:t>2023. 07. 27.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C3885-BE0B-43CC-B392-BC896D76661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775220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8872B-F626-434D-8480-935253E46FCA}" type="datetimeFigureOut">
              <a:rPr lang="hu-HU" smtClean="0"/>
              <a:t>2023. 07. 27.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C3885-BE0B-43CC-B392-BC896D76661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625645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8872B-F626-434D-8480-935253E46FCA}" type="datetimeFigureOut">
              <a:rPr lang="hu-HU" smtClean="0"/>
              <a:t>2023. 07. 27.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C3885-BE0B-43CC-B392-BC896D76661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183789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8872B-F626-434D-8480-935253E46FCA}" type="datetimeFigureOut">
              <a:rPr lang="hu-HU" smtClean="0"/>
              <a:t>2023. 07. 27.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C3885-BE0B-43CC-B392-BC896D76661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709621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8872B-F626-434D-8480-935253E46FCA}" type="datetimeFigureOut">
              <a:rPr lang="hu-HU" smtClean="0"/>
              <a:t>2023. 07. 27.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C3885-BE0B-43CC-B392-BC896D76661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62246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17F0B6D-DA90-45C0-8B20-659890BBDD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7762BF87-8188-4C70-B9E3-F8AA3BE56A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A388B1D3-278C-4BDD-9F75-9401CACD5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44797-ED53-41C3-849A-C80D7489DC17}" type="datetimeFigureOut">
              <a:rPr lang="hu-HU" smtClean="0"/>
              <a:t>2023. 07. 27.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B98437F8-581E-4BF7-B155-C5DE87CDEA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AE75342B-D073-4927-8169-62CAC4104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99616-562C-46D4-9C6E-45F986F83A0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7784514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8872B-F626-434D-8480-935253E46FCA}" type="datetimeFigureOut">
              <a:rPr lang="hu-HU" smtClean="0"/>
              <a:t>2023. 07. 27.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C3885-BE0B-43CC-B392-BC896D76661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898597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8872B-F626-434D-8480-935253E46FCA}" type="datetimeFigureOut">
              <a:rPr lang="hu-HU" smtClean="0"/>
              <a:t>2023. 07. 27.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C3885-BE0B-43CC-B392-BC896D76661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540483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8872B-F626-434D-8480-935253E46FCA}" type="datetimeFigureOut">
              <a:rPr lang="hu-HU" smtClean="0"/>
              <a:t>2023. 07. 27.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C3885-BE0B-43CC-B392-BC896D76661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3430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2CAA5FC-2344-49F9-845C-5B067E86C4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2AC1EAAE-BE07-4285-8B2C-70382F6E66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20D062E2-91B6-49E1-9CCD-4CB80ECAE0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44797-ED53-41C3-849A-C80D7489DC17}" type="datetimeFigureOut">
              <a:rPr lang="hu-HU" smtClean="0"/>
              <a:t>2023. 07. 27.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6828C245-EC78-47F8-886E-FE17AC7065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F8AEAD3F-2D11-4AFC-AB7E-2439EA6AA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99616-562C-46D4-9C6E-45F986F83A0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54891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20C1E36-C28D-4D07-B70C-AC74749B4B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C30FB3DA-8F0A-4383-8E1B-BC459A3A74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A7E870D5-F754-44BA-A396-9981F8AD40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225B4F14-E5DD-4186-804A-04F217683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44797-ED53-41C3-849A-C80D7489DC17}" type="datetimeFigureOut">
              <a:rPr lang="hu-HU" smtClean="0"/>
              <a:t>2023. 07. 27.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A28E4048-99A2-4B6A-BA29-19819C361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39AA4623-1FAE-4D2C-A816-3538B3857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99616-562C-46D4-9C6E-45F986F83A0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98729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69150DA-3AB9-4551-BA33-671D83288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52DCA0BC-3DC3-4D65-9FBC-A150C209D8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BA17D567-CEE9-4F51-9EFC-AF2CA95607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51E1417D-7F3E-4F35-A2E3-096A97B3A6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A33918D5-E79D-432F-8614-797358D0B8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id="{42A9A243-DD88-4E48-9BA8-C0B8F90252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44797-ED53-41C3-849A-C80D7489DC17}" type="datetimeFigureOut">
              <a:rPr lang="hu-HU" smtClean="0"/>
              <a:t>2023. 07. 27.</a:t>
            </a:fld>
            <a:endParaRPr lang="hu-HU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id="{2C203541-F0E1-43D7-9E50-D54A0961C9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D3872855-6931-4D4F-A144-149B83B5A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99616-562C-46D4-9C6E-45F986F83A0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03803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2D35946-9335-41D2-BD0C-53501BC87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6F0DFCAC-E5B3-4B3C-91E1-4D8316B736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44797-ED53-41C3-849A-C80D7489DC17}" type="datetimeFigureOut">
              <a:rPr lang="hu-HU" smtClean="0"/>
              <a:t>2023. 07. 27.</a:t>
            </a:fld>
            <a:endParaRPr lang="hu-HU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D11ACEAE-667E-4CFF-9ED8-260E3DBCB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BDBFBEEB-BF5F-4435-8372-71585CF5F2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99616-562C-46D4-9C6E-45F986F83A0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0224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id="{68293A52-0B57-4BDF-9116-2EF7CC732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44797-ED53-41C3-849A-C80D7489DC17}" type="datetimeFigureOut">
              <a:rPr lang="hu-HU" smtClean="0"/>
              <a:t>2023. 07. 27.</a:t>
            </a:fld>
            <a:endParaRPr lang="hu-HU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id="{0B516A22-575E-4F07-8B31-BAD8B8773E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2BC2B959-0F01-4894-A63F-7226F9359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99616-562C-46D4-9C6E-45F986F83A0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1074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8856076-E57A-49DC-B7BE-333AFE533E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AB13DDE-1AC9-4924-9C8E-29E2EDC87C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0DC286E4-4110-4F45-BB34-BE8D2B7D80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E18F43A7-762E-4C10-BF38-B3CF56AE4B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44797-ED53-41C3-849A-C80D7489DC17}" type="datetimeFigureOut">
              <a:rPr lang="hu-HU" smtClean="0"/>
              <a:t>2023. 07. 27.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B60470C5-E5CA-440B-ACC1-A13C71E4EC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6F076046-9FBB-46C2-9C7A-15D1051ED2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99616-562C-46D4-9C6E-45F986F83A0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09992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9648594-FCC2-4CA8-9D92-34B12A704B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id="{C1303FED-029C-4494-B460-302812A6DC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4204593B-3664-4660-9303-05C1C6C18E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6FD6C024-67ED-4A23-A7D4-D5A7DFED0E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44797-ED53-41C3-849A-C80D7489DC17}" type="datetimeFigureOut">
              <a:rPr lang="hu-HU" smtClean="0"/>
              <a:t>2023. 07. 27.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639A0D49-B2F4-49C0-A92C-B7A5119970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45E95205-17D5-4FA5-9027-4056AAB59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99616-562C-46D4-9C6E-45F986F83A0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848813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:a16="http://schemas.microsoft.com/office/drawing/2014/main" id="{0B06FB98-91E0-4DF3-A205-CACB8F422C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8229E8DA-9085-4F64-801B-3BC09B424A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684F5514-A837-4D04-8601-4B5E03883D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444797-ED53-41C3-849A-C80D7489DC17}" type="datetimeFigureOut">
              <a:rPr lang="hu-HU" smtClean="0"/>
              <a:t>2023. 07. 27.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577B9D8D-02D1-4424-9033-2E305D7BE1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B6FEF7C4-AF33-4DD5-946A-0945C027CC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B99616-562C-46D4-9C6E-45F986F83A0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46759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78872B-F626-434D-8480-935253E46FCA}" type="datetimeFigureOut">
              <a:rPr lang="hu-HU" smtClean="0"/>
              <a:t>2023. 07. 27.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5C3885-BE0B-43CC-B392-BC896D76661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18675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standards.iso.org/ittf/PubliclyAvailableStandards/index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err="1"/>
              <a:t>Structured</a:t>
            </a:r>
            <a:r>
              <a:rPr lang="hu-HU" dirty="0"/>
              <a:t> </a:t>
            </a:r>
            <a:r>
              <a:rPr lang="hu-HU" dirty="0" err="1"/>
              <a:t>Query</a:t>
            </a:r>
            <a:r>
              <a:rPr lang="hu-HU" dirty="0"/>
              <a:t> </a:t>
            </a:r>
            <a:r>
              <a:rPr lang="hu-HU" dirty="0" err="1"/>
              <a:t>Language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/>
              <a:t>strukturált lekérdezőnyelv</a:t>
            </a:r>
          </a:p>
        </p:txBody>
      </p:sp>
    </p:spTree>
    <p:extLst>
      <p:ext uri="{BB962C8B-B14F-4D97-AF65-F5344CB8AC3E}">
        <p14:creationId xmlns:p14="http://schemas.microsoft.com/office/powerpoint/2010/main" val="4728533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05FCACA-0EA5-B247-652B-A72C7801B5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SELECT feldolgozási sorrend II.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6AF7014A-259D-41DC-B082-A47D3FF8B7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fontAlgn="base">
              <a:buFont typeface="Arial" panose="020B0604020202020204" pitchFamily="34" charset="0"/>
              <a:buChar char="•"/>
            </a:pPr>
            <a:r>
              <a:rPr lang="hu-HU" b="0" i="0" dirty="0">
                <a:solidFill>
                  <a:srgbClr val="212529"/>
                </a:solidFill>
                <a:effectLst/>
                <a:latin typeface="-apple-system"/>
              </a:rPr>
              <a:t>A WHERE záradék a SELECT záradék előtt kerül feldolgozásra. Ez azt jelenti, hogy nem használható </a:t>
            </a:r>
            <a:r>
              <a:rPr lang="hu-HU" dirty="0">
                <a:solidFill>
                  <a:srgbClr val="212529"/>
                </a:solidFill>
                <a:latin typeface="-apple-system"/>
              </a:rPr>
              <a:t>oszlopálnév </a:t>
            </a:r>
            <a:r>
              <a:rPr lang="hu-HU" b="0" i="0" dirty="0">
                <a:solidFill>
                  <a:srgbClr val="212529"/>
                </a:solidFill>
                <a:effectLst/>
                <a:latin typeface="-apple-system"/>
              </a:rPr>
              <a:t>a WHERE záradékban, mert az a SELECT záradékban van hozzárendelve, ezért a WHERE záradék </a:t>
            </a:r>
            <a:r>
              <a:rPr lang="hu-HU" b="0" i="0">
                <a:solidFill>
                  <a:srgbClr val="212529"/>
                </a:solidFill>
                <a:effectLst/>
                <a:latin typeface="-apple-system"/>
              </a:rPr>
              <a:t>még nem tud </a:t>
            </a:r>
            <a:r>
              <a:rPr lang="hu-HU" b="0" i="0" dirty="0">
                <a:solidFill>
                  <a:srgbClr val="212529"/>
                </a:solidFill>
                <a:effectLst/>
                <a:latin typeface="-apple-system"/>
              </a:rPr>
              <a:t>róla.</a:t>
            </a:r>
          </a:p>
          <a:p>
            <a:pPr algn="just" fontAlgn="base">
              <a:buFont typeface="Arial" panose="020B0604020202020204" pitchFamily="34" charset="0"/>
              <a:buChar char="•"/>
            </a:pPr>
            <a:r>
              <a:rPr lang="hu-HU" b="0" i="0" dirty="0">
                <a:solidFill>
                  <a:srgbClr val="212529"/>
                </a:solidFill>
                <a:effectLst/>
                <a:latin typeface="-apple-system"/>
              </a:rPr>
              <a:t>Az ORDER BY-ban lehet álneveket használni, mert ez az utolsó feldolgozás.</a:t>
            </a: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254414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6D411EC-6421-4EAD-BF66-577DE26DA0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Belső vagy segéd SELECT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636845A0-135B-4DDE-A851-5C0DD11F52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00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Nem tartalmazhat </a:t>
            </a:r>
            <a:r>
              <a:rPr lang="hu-HU" sz="20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HAVING</a:t>
            </a:r>
            <a:r>
              <a:rPr lang="hu-HU" sz="20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záradékot</a:t>
            </a:r>
            <a:r>
              <a:rPr lang="hu-HU" sz="20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.</a:t>
            </a:r>
            <a:endParaRPr lang="hu-HU" sz="2000" b="0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r>
              <a:rPr lang="hu-HU" sz="20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Nem rendelkezhet </a:t>
            </a:r>
            <a:r>
              <a:rPr lang="hu-HU" sz="20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LIMIT</a:t>
            </a:r>
            <a:r>
              <a:rPr lang="hu-HU" sz="20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záradékkal</a:t>
            </a:r>
            <a:r>
              <a:rPr lang="hu-HU" sz="20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.</a:t>
            </a:r>
            <a:endParaRPr lang="hu-HU" sz="2000" b="0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r>
              <a:rPr lang="hu-HU" sz="20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A STRAIGHT_JOIN módosító nem lehet jelen</a:t>
            </a:r>
            <a:r>
              <a:rPr lang="hu-HU" sz="20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.</a:t>
            </a:r>
            <a:endParaRPr lang="hu-HU" sz="2000" b="0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r>
              <a:rPr lang="hu-HU" sz="20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A </a:t>
            </a:r>
            <a:r>
              <a:rPr lang="hu-HU" sz="20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DISTINCT</a:t>
            </a:r>
            <a:r>
              <a:rPr lang="hu-HU" sz="20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kulcsszó megengedett</a:t>
            </a:r>
            <a:r>
              <a:rPr lang="hu-HU" sz="20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,</a:t>
            </a:r>
            <a:r>
              <a:rPr lang="hu-HU" sz="20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de figyelmen kívül hagyja</a:t>
            </a:r>
            <a:r>
              <a:rPr lang="hu-HU" sz="20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.</a:t>
            </a:r>
            <a:r>
              <a:rPr lang="hu-HU" sz="20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A </a:t>
            </a:r>
            <a:r>
              <a:rPr lang="hu-HU" sz="2000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s</a:t>
            </a:r>
            <a:r>
              <a:rPr lang="hu-HU" sz="2000" b="0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emijoin</a:t>
            </a:r>
            <a:r>
              <a:rPr lang="hu-HU" sz="20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stratégiák automatikusan kezelik az ismétlődő eltávolítást</a:t>
            </a:r>
            <a:r>
              <a:rPr lang="hu-HU" sz="20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.</a:t>
            </a:r>
            <a:endParaRPr lang="hu-HU" sz="2000" b="0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r>
              <a:rPr lang="hu-HU" sz="20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A </a:t>
            </a:r>
            <a:r>
              <a:rPr lang="hu-HU" sz="20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GROUP</a:t>
            </a:r>
            <a:r>
              <a:rPr lang="hu-HU" sz="20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21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BY</a:t>
            </a:r>
            <a:r>
              <a:rPr lang="hu-HU" sz="20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záradék megengedett</a:t>
            </a:r>
            <a:r>
              <a:rPr lang="hu-HU" sz="20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,</a:t>
            </a:r>
            <a:r>
              <a:rPr lang="hu-HU" sz="20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de figyelmen kívül hagyva</a:t>
            </a:r>
            <a:r>
              <a:rPr lang="hu-HU" sz="20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,</a:t>
            </a:r>
            <a:r>
              <a:rPr lang="hu-HU" sz="20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kivéve</a:t>
            </a:r>
            <a:r>
              <a:rPr lang="hu-HU" sz="20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,</a:t>
            </a:r>
            <a:r>
              <a:rPr lang="hu-HU" sz="20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ha az </a:t>
            </a:r>
            <a:r>
              <a:rPr lang="hu-HU" sz="2000" b="0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allekérdezés</a:t>
            </a:r>
            <a:r>
              <a:rPr lang="hu-HU" sz="20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egy vagy több összesített függvényt </a:t>
            </a:r>
            <a:r>
              <a:rPr lang="hu-HU" sz="20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is</a:t>
            </a:r>
            <a:r>
              <a:rPr lang="hu-HU" sz="20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tartalmaz</a:t>
            </a:r>
            <a:r>
              <a:rPr lang="hu-HU" sz="20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.</a:t>
            </a:r>
            <a:endParaRPr lang="hu-HU" sz="2000" b="0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r>
              <a:rPr lang="hu-HU" sz="20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A </a:t>
            </a:r>
            <a:r>
              <a:rPr lang="hu-HU" sz="20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ORDER</a:t>
            </a:r>
            <a:r>
              <a:rPr lang="hu-HU" sz="20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21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BY</a:t>
            </a:r>
            <a:r>
              <a:rPr lang="hu-HU" sz="20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záradék megengedett</a:t>
            </a:r>
            <a:r>
              <a:rPr lang="hu-HU" sz="20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,</a:t>
            </a:r>
            <a:r>
              <a:rPr lang="hu-HU" sz="20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de figyelmen kívül hagyja</a:t>
            </a:r>
            <a:r>
              <a:rPr lang="hu-HU" sz="20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,</a:t>
            </a:r>
            <a:r>
              <a:rPr lang="hu-HU" sz="20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mivel a rendezettség lényegtelen a </a:t>
            </a:r>
            <a:r>
              <a:rPr lang="hu-HU" sz="2000" b="0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semijoin</a:t>
            </a:r>
            <a:r>
              <a:rPr lang="hu-HU" sz="20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stratégiák értékelése szempontjából</a:t>
            </a:r>
            <a:r>
              <a:rPr lang="hu-HU" sz="20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.</a:t>
            </a: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26371503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2277F12-508F-44DC-9800-D4E089C5ED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Subqueries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9B5264D-984A-4CCC-AD9C-AEFF74B229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operand </a:t>
            </a:r>
            <a:r>
              <a:rPr lang="en-US" sz="2800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comparison_operator</a:t>
            </a:r>
            <a:r>
              <a:rPr lang="en-US" sz="280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28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ANY</a:t>
            </a:r>
            <a:r>
              <a:rPr lang="en-US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28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(</a:t>
            </a:r>
            <a:r>
              <a:rPr lang="en-US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subquery</a:t>
            </a:r>
            <a:r>
              <a:rPr lang="en-US" sz="28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)</a:t>
            </a:r>
            <a:endParaRPr lang="en-US" sz="2800" b="0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r>
              <a:rPr lang="hu-HU" sz="2800" b="0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operand</a:t>
            </a:r>
            <a:r>
              <a:rPr lang="hu-HU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28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IN</a:t>
            </a:r>
            <a:r>
              <a:rPr lang="hu-HU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28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(</a:t>
            </a:r>
            <a:r>
              <a:rPr lang="hu-HU" sz="2800" b="0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subquery</a:t>
            </a:r>
            <a:r>
              <a:rPr lang="hu-HU" sz="28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)</a:t>
            </a:r>
            <a:endParaRPr lang="hu-HU" sz="2800" b="0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r>
              <a:rPr lang="en-US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operand </a:t>
            </a:r>
            <a:r>
              <a:rPr lang="en-US" sz="2800" b="0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comparison_operator</a:t>
            </a:r>
            <a:r>
              <a:rPr lang="en-US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28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SOME</a:t>
            </a:r>
            <a:r>
              <a:rPr lang="en-US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28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(</a:t>
            </a:r>
            <a:r>
              <a:rPr lang="en-US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subquery</a:t>
            </a:r>
            <a:r>
              <a:rPr lang="en-US" sz="28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)</a:t>
            </a:r>
            <a:endParaRPr lang="en-US" sz="2800" b="0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r>
              <a:rPr lang="en-US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operand </a:t>
            </a:r>
            <a:r>
              <a:rPr lang="en-US" sz="2800" b="0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comparison_operator</a:t>
            </a:r>
            <a:r>
              <a:rPr lang="en-US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28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ALL</a:t>
            </a:r>
            <a:r>
              <a:rPr lang="en-US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28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(</a:t>
            </a:r>
            <a:r>
              <a:rPr lang="en-US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subquery</a:t>
            </a:r>
            <a:r>
              <a:rPr lang="en-US" sz="28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)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7256324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Táblák közötti kapcsolatok</a:t>
            </a:r>
          </a:p>
        </p:txBody>
      </p:sp>
      <p:pic>
        <p:nvPicPr>
          <p:cNvPr id="6" name="Tartalom helye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0319" y="1825625"/>
            <a:ext cx="5531361" cy="4351338"/>
          </a:xfrm>
        </p:spPr>
      </p:pic>
    </p:spTree>
    <p:extLst>
      <p:ext uri="{BB962C8B-B14F-4D97-AF65-F5344CB8AC3E}">
        <p14:creationId xmlns:p14="http://schemas.microsoft.com/office/powerpoint/2010/main" val="1233798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 dirty="0"/>
              <a:t>Mi nem az SQL?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>
                <a:solidFill>
                  <a:srgbClr val="FF0000"/>
                </a:solidFill>
              </a:rPr>
              <a:t>nem</a:t>
            </a:r>
            <a:r>
              <a:rPr lang="hu-HU" dirty="0"/>
              <a:t> adatbázis-kezelő rendszer</a:t>
            </a:r>
          </a:p>
          <a:p>
            <a:r>
              <a:rPr lang="hu-HU" dirty="0">
                <a:solidFill>
                  <a:srgbClr val="FF0000"/>
                </a:solidFill>
              </a:rPr>
              <a:t>nem</a:t>
            </a:r>
            <a:r>
              <a:rPr lang="hu-HU" dirty="0"/>
              <a:t> adatmodell</a:t>
            </a:r>
          </a:p>
          <a:p>
            <a:r>
              <a:rPr lang="hu-HU" dirty="0">
                <a:solidFill>
                  <a:srgbClr val="FF0000"/>
                </a:solidFill>
              </a:rPr>
              <a:t>nem</a:t>
            </a:r>
            <a:r>
              <a:rPr lang="hu-HU" dirty="0"/>
              <a:t> programozási nyelv</a:t>
            </a: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250978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vert="horz" lIns="90000" tIns="46800" rIns="90000" bIns="46800" rtlCol="0" anchor="ctr"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hu-HU" altLang="hu-HU" dirty="0"/>
              <a:t>Története I.</a:t>
            </a:r>
          </a:p>
        </p:txBody>
      </p:sp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u-HU" dirty="0"/>
              <a:t>E. F. </a:t>
            </a:r>
            <a:r>
              <a:rPr lang="hu-HU" dirty="0" err="1"/>
              <a:t>Codd</a:t>
            </a:r>
            <a:r>
              <a:rPr lang="hu-HU" dirty="0"/>
              <a:t> (1970) IBM, „A </a:t>
            </a:r>
            <a:r>
              <a:rPr lang="hu-HU" dirty="0" err="1"/>
              <a:t>Relational</a:t>
            </a:r>
            <a:r>
              <a:rPr lang="hu-HU" dirty="0"/>
              <a:t> Modell of Data </a:t>
            </a:r>
            <a:r>
              <a:rPr lang="hu-HU" dirty="0" err="1"/>
              <a:t>for</a:t>
            </a:r>
            <a:r>
              <a:rPr lang="hu-HU" dirty="0"/>
              <a:t> </a:t>
            </a:r>
            <a:r>
              <a:rPr lang="hu-HU" dirty="0" err="1"/>
              <a:t>Large</a:t>
            </a:r>
            <a:r>
              <a:rPr lang="hu-HU" dirty="0"/>
              <a:t> </a:t>
            </a:r>
            <a:r>
              <a:rPr lang="hu-HU" dirty="0" err="1"/>
              <a:t>Shared</a:t>
            </a:r>
            <a:r>
              <a:rPr lang="hu-HU" dirty="0"/>
              <a:t> Data </a:t>
            </a:r>
            <a:r>
              <a:rPr lang="hu-HU" dirty="0" err="1"/>
              <a:t>Banks</a:t>
            </a:r>
            <a:r>
              <a:rPr lang="hu-HU" dirty="0"/>
              <a:t>” – adatfeldolgozás és a tárolás relációs szemléletének kialakítása </a:t>
            </a:r>
          </a:p>
          <a:p>
            <a:r>
              <a:rPr lang="hu-HU" dirty="0"/>
              <a:t>IBM 1974, System/R rendszer (prototípus relációs adatbázis-kezelő)</a:t>
            </a:r>
          </a:p>
          <a:p>
            <a:r>
              <a:rPr lang="hu-HU" dirty="0"/>
              <a:t>IBM 1976, Definiálták a System/R több felhasználós, kétdimenziós táblázatokba szervezett adatokat lekérdező nyelvét: SEQUEL (</a:t>
            </a:r>
            <a:r>
              <a:rPr lang="hu-HU" dirty="0" err="1"/>
              <a:t>Structured</a:t>
            </a:r>
            <a:r>
              <a:rPr lang="hu-HU" dirty="0"/>
              <a:t> </a:t>
            </a:r>
            <a:r>
              <a:rPr lang="hu-HU" dirty="0" err="1"/>
              <a:t>Query</a:t>
            </a:r>
            <a:r>
              <a:rPr lang="hu-HU" dirty="0"/>
              <a:t> </a:t>
            </a:r>
            <a:r>
              <a:rPr lang="hu-HU" dirty="0" err="1"/>
              <a:t>Language</a:t>
            </a:r>
            <a:r>
              <a:rPr lang="hu-HU" dirty="0"/>
              <a:t>)</a:t>
            </a:r>
          </a:p>
          <a:p>
            <a:r>
              <a:rPr lang="hu-HU" dirty="0"/>
              <a:t>1979 – Oracle rendszer, az első kereskedelmi forgalomban is kapható adatbázis-kezelő rendszer, SQL (</a:t>
            </a:r>
            <a:r>
              <a:rPr lang="hu-HU" dirty="0" err="1"/>
              <a:t>Structured</a:t>
            </a:r>
            <a:r>
              <a:rPr lang="hu-HU" dirty="0"/>
              <a:t> </a:t>
            </a:r>
            <a:r>
              <a:rPr lang="hu-HU" dirty="0" err="1"/>
              <a:t>Query</a:t>
            </a:r>
            <a:r>
              <a:rPr lang="hu-HU" dirty="0"/>
              <a:t> </a:t>
            </a:r>
            <a:r>
              <a:rPr lang="hu-HU" dirty="0" err="1"/>
              <a:t>Language</a:t>
            </a:r>
            <a:r>
              <a:rPr lang="hu-HU" dirty="0"/>
              <a:t>) a lekérdezőnyelv</a:t>
            </a:r>
          </a:p>
          <a:p>
            <a:r>
              <a:rPr lang="hu-HU" dirty="0"/>
              <a:t>1980 </a:t>
            </a:r>
            <a:r>
              <a:rPr lang="hu-HU" dirty="0" err="1"/>
              <a:t>Ingres</a:t>
            </a:r>
            <a:r>
              <a:rPr lang="hu-HU" dirty="0"/>
              <a:t> relációs adatbázis-kezelő QUEL nyelvvel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868578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 dirty="0"/>
              <a:t>Története II.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hu-HU" dirty="0"/>
          </a:p>
          <a:p>
            <a:r>
              <a:rPr lang="hu-HU" dirty="0"/>
              <a:t>1983 IBM, SQL/Data System – DB2 rendszer bemutatása. E rendszer nyelve lett a SQL szabvány alapja</a:t>
            </a:r>
          </a:p>
          <a:p>
            <a:r>
              <a:rPr lang="hu-HU" dirty="0"/>
              <a:t>1986, </a:t>
            </a:r>
            <a:r>
              <a:rPr lang="hu-HU" dirty="0" err="1"/>
              <a:t>Ingres</a:t>
            </a:r>
            <a:r>
              <a:rPr lang="hu-HU" dirty="0"/>
              <a:t> is áttért az SQL-re (ISO 9075)</a:t>
            </a:r>
          </a:p>
          <a:p>
            <a:r>
              <a:rPr lang="hu-HU" dirty="0"/>
              <a:t>1986 ANSI (American National </a:t>
            </a:r>
            <a:r>
              <a:rPr lang="hu-HU" dirty="0" err="1"/>
              <a:t>Standards</a:t>
            </a:r>
            <a:r>
              <a:rPr lang="hu-HU" dirty="0"/>
              <a:t> Institute) elfogadta az első SQL szabványt</a:t>
            </a:r>
          </a:p>
          <a:p>
            <a:r>
              <a:rPr lang="hu-HU" dirty="0">
                <a:solidFill>
                  <a:srgbClr val="FF0000"/>
                </a:solidFill>
              </a:rPr>
              <a:t>1986 Az SQL leírását az ISO 9075 szabvány rögzíti</a:t>
            </a:r>
          </a:p>
          <a:p>
            <a:r>
              <a:rPr lang="hu-HU" dirty="0"/>
              <a:t>1989 újabb SQL szabvány, amely az előfordítók és a dinamikus SQL ajánlásokra is kitért </a:t>
            </a:r>
          </a:p>
          <a:p>
            <a:r>
              <a:rPr lang="hu-HU" dirty="0"/>
              <a:t>1992 újabb SQL szabvány:</a:t>
            </a:r>
          </a:p>
          <a:p>
            <a:pPr lvl="1"/>
            <a:r>
              <a:rPr lang="hu-HU" dirty="0"/>
              <a:t>Szabványosították:</a:t>
            </a:r>
          </a:p>
          <a:p>
            <a:pPr lvl="2"/>
            <a:r>
              <a:rPr lang="hu-HU" dirty="0"/>
              <a:t>a programozó által definiált adattípusokat</a:t>
            </a:r>
          </a:p>
          <a:p>
            <a:pPr lvl="2"/>
            <a:r>
              <a:rPr lang="hu-HU" dirty="0"/>
              <a:t>megszorító szabályok megadási lehetőségei</a:t>
            </a:r>
          </a:p>
          <a:p>
            <a:pPr lvl="2"/>
            <a:r>
              <a:rPr lang="hu-HU" dirty="0"/>
              <a:t>kulcsdefiníciók, kulcsvizsgálatok</a:t>
            </a:r>
          </a:p>
          <a:p>
            <a:pPr lvl="2"/>
            <a:r>
              <a:rPr lang="hu-HU" dirty="0"/>
              <a:t>tárolt eljárások</a:t>
            </a:r>
          </a:p>
          <a:p>
            <a:endParaRPr lang="hu-HU" dirty="0"/>
          </a:p>
          <a:p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79254086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 dirty="0"/>
              <a:t>Története III.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hu-HU" dirty="0"/>
          </a:p>
          <a:p>
            <a:r>
              <a:rPr lang="hu-HU" dirty="0"/>
              <a:t>1983 IBM, SQL/Data System – DB2 rendszer bemutatása. E rendszer nyelve lett a SQL szabvány alapja</a:t>
            </a:r>
          </a:p>
          <a:p>
            <a:r>
              <a:rPr lang="hu-HU" dirty="0"/>
              <a:t>1986, </a:t>
            </a:r>
            <a:r>
              <a:rPr lang="hu-HU" dirty="0" err="1"/>
              <a:t>Ingres</a:t>
            </a:r>
            <a:r>
              <a:rPr lang="hu-HU" dirty="0"/>
              <a:t> is áttért az SQL-re (ISO 9075)</a:t>
            </a:r>
          </a:p>
          <a:p>
            <a:r>
              <a:rPr lang="hu-HU" dirty="0"/>
              <a:t>1986 ANSI (American National </a:t>
            </a:r>
            <a:r>
              <a:rPr lang="hu-HU" dirty="0" err="1"/>
              <a:t>Standards</a:t>
            </a:r>
            <a:r>
              <a:rPr lang="hu-HU" dirty="0"/>
              <a:t> Institute) elfogadta az első SQL szabványt</a:t>
            </a:r>
          </a:p>
          <a:p>
            <a:r>
              <a:rPr lang="hu-HU" dirty="0">
                <a:solidFill>
                  <a:srgbClr val="FF0000"/>
                </a:solidFill>
              </a:rPr>
              <a:t>1986 Az SQL leírását az ISO 9075 szabvány rögzíti</a:t>
            </a:r>
          </a:p>
          <a:p>
            <a:r>
              <a:rPr lang="hu-HU" dirty="0"/>
              <a:t>1989 újabb SQL szabvány, amely az előfordítók és a dinamikus SQL ajánlásokra is kitért </a:t>
            </a:r>
          </a:p>
          <a:p>
            <a:r>
              <a:rPr lang="hu-HU" dirty="0"/>
              <a:t>1992 újabb SQL szabvány:</a:t>
            </a:r>
          </a:p>
          <a:p>
            <a:pPr lvl="1"/>
            <a:r>
              <a:rPr lang="hu-HU" dirty="0"/>
              <a:t>Szabványosították:</a:t>
            </a:r>
          </a:p>
          <a:p>
            <a:pPr lvl="2"/>
            <a:r>
              <a:rPr lang="hu-HU" dirty="0"/>
              <a:t>a programozó által definiált adattípusokat</a:t>
            </a:r>
          </a:p>
          <a:p>
            <a:pPr lvl="2"/>
            <a:r>
              <a:rPr lang="hu-HU" dirty="0"/>
              <a:t>megszorító szabályok megadási lehetőségei</a:t>
            </a:r>
          </a:p>
          <a:p>
            <a:pPr lvl="2"/>
            <a:r>
              <a:rPr lang="hu-HU" dirty="0"/>
              <a:t>kulcsdefiníciók, kulcsvizsgálatok</a:t>
            </a:r>
          </a:p>
          <a:p>
            <a:pPr lvl="2"/>
            <a:r>
              <a:rPr lang="hu-HU" dirty="0"/>
              <a:t>tárolt eljárások</a:t>
            </a:r>
          </a:p>
          <a:p>
            <a:r>
              <a:rPr lang="hu-HU" dirty="0"/>
              <a:t>1999 SQL3 objektum modell</a:t>
            </a:r>
          </a:p>
          <a:p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34693472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89BC740-2977-4C66-BE3B-48188744CA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>
                <a:hlinkClick r:id="rId2"/>
              </a:rPr>
              <a:t>SQL </a:t>
            </a:r>
            <a:r>
              <a:rPr lang="hu-HU" dirty="0" err="1">
                <a:hlinkClick r:id="rId2"/>
              </a:rPr>
              <a:t>Standards</a:t>
            </a:r>
            <a:r>
              <a:rPr lang="hu-HU" dirty="0">
                <a:hlinkClick r:id="rId2"/>
              </a:rPr>
              <a:t> 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A20BC586-6948-4365-B86D-460364FEFE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/>
              <a:t>ISO/IEC 9075 </a:t>
            </a:r>
            <a:r>
              <a:rPr lang="hu-HU" dirty="0" err="1"/>
              <a:t>Database</a:t>
            </a:r>
            <a:r>
              <a:rPr lang="hu-HU" dirty="0"/>
              <a:t> </a:t>
            </a:r>
            <a:r>
              <a:rPr lang="hu-HU" dirty="0" err="1"/>
              <a:t>Language</a:t>
            </a:r>
            <a:r>
              <a:rPr lang="hu-HU" dirty="0"/>
              <a:t> SQL</a:t>
            </a:r>
          </a:p>
          <a:p>
            <a:pPr lvl="1"/>
            <a:r>
              <a:rPr lang="hu-HU" dirty="0"/>
              <a:t>SQL-87 – </a:t>
            </a:r>
            <a:r>
              <a:rPr lang="hu-HU" dirty="0" err="1"/>
              <a:t>Transactions</a:t>
            </a:r>
            <a:r>
              <a:rPr lang="hu-HU" dirty="0"/>
              <a:t>, </a:t>
            </a:r>
            <a:r>
              <a:rPr lang="hu-HU" dirty="0" err="1"/>
              <a:t>Create</a:t>
            </a:r>
            <a:r>
              <a:rPr lang="hu-HU" dirty="0"/>
              <a:t>, Read, Update, </a:t>
            </a:r>
            <a:r>
              <a:rPr lang="hu-HU" dirty="0" err="1"/>
              <a:t>Delete</a:t>
            </a:r>
            <a:endParaRPr lang="hu-HU" dirty="0"/>
          </a:p>
          <a:p>
            <a:pPr lvl="1"/>
            <a:r>
              <a:rPr lang="hu-HU" dirty="0"/>
              <a:t>SQL-89 – </a:t>
            </a:r>
            <a:r>
              <a:rPr lang="hu-HU" dirty="0" err="1"/>
              <a:t>Referential</a:t>
            </a:r>
            <a:r>
              <a:rPr lang="hu-HU" dirty="0"/>
              <a:t> </a:t>
            </a:r>
            <a:r>
              <a:rPr lang="hu-HU" dirty="0" err="1"/>
              <a:t>Integrity</a:t>
            </a:r>
            <a:endParaRPr lang="hu-HU" dirty="0"/>
          </a:p>
          <a:p>
            <a:pPr lvl="1"/>
            <a:r>
              <a:rPr lang="hu-HU" dirty="0"/>
              <a:t>SQL-92 – </a:t>
            </a:r>
            <a:r>
              <a:rPr lang="hu-HU" dirty="0" err="1"/>
              <a:t>Internationalization</a:t>
            </a:r>
            <a:r>
              <a:rPr lang="hu-HU" dirty="0"/>
              <a:t>, etc.</a:t>
            </a:r>
          </a:p>
          <a:p>
            <a:pPr lvl="1"/>
            <a:r>
              <a:rPr lang="hu-HU" dirty="0"/>
              <a:t>SQL:1999 – </a:t>
            </a:r>
            <a:r>
              <a:rPr lang="hu-HU" dirty="0" err="1"/>
              <a:t>User</a:t>
            </a:r>
            <a:r>
              <a:rPr lang="hu-HU" dirty="0"/>
              <a:t> </a:t>
            </a:r>
            <a:r>
              <a:rPr lang="hu-HU" dirty="0" err="1"/>
              <a:t>Defined</a:t>
            </a:r>
            <a:r>
              <a:rPr lang="hu-HU" dirty="0"/>
              <a:t> </a:t>
            </a:r>
            <a:r>
              <a:rPr lang="hu-HU" dirty="0" err="1"/>
              <a:t>Types</a:t>
            </a:r>
            <a:endParaRPr lang="hu-HU" dirty="0"/>
          </a:p>
          <a:p>
            <a:pPr lvl="1"/>
            <a:r>
              <a:rPr lang="hu-HU" dirty="0"/>
              <a:t>SQL:2003 – XML</a:t>
            </a:r>
          </a:p>
          <a:p>
            <a:pPr lvl="1"/>
            <a:r>
              <a:rPr lang="hu-HU" dirty="0"/>
              <a:t>SQL:2008 – </a:t>
            </a:r>
            <a:r>
              <a:rPr lang="hu-HU" dirty="0" err="1"/>
              <a:t>Expansions</a:t>
            </a:r>
            <a:r>
              <a:rPr lang="hu-HU" dirty="0"/>
              <a:t> and </a:t>
            </a:r>
            <a:r>
              <a:rPr lang="hu-HU" dirty="0" err="1"/>
              <a:t>corrections</a:t>
            </a:r>
            <a:endParaRPr lang="hu-HU" dirty="0"/>
          </a:p>
          <a:p>
            <a:pPr lvl="1"/>
            <a:r>
              <a:rPr lang="hu-HU" dirty="0"/>
              <a:t>SQL:2011 – </a:t>
            </a:r>
            <a:r>
              <a:rPr lang="hu-HU" dirty="0" err="1"/>
              <a:t>Temporal</a:t>
            </a:r>
            <a:endParaRPr lang="hu-HU" dirty="0"/>
          </a:p>
          <a:p>
            <a:pPr lvl="1"/>
            <a:r>
              <a:rPr lang="hu-HU" dirty="0"/>
              <a:t>SQL:2016 – JSON, RPR, PTF, MDA (2019)</a:t>
            </a:r>
          </a:p>
        </p:txBody>
      </p:sp>
    </p:spTree>
    <p:extLst>
      <p:ext uri="{BB962C8B-B14F-4D97-AF65-F5344CB8AC3E}">
        <p14:creationId xmlns:p14="http://schemas.microsoft.com/office/powerpoint/2010/main" val="39378459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vert="horz" lIns="90000" tIns="46800" rIns="90000" bIns="46800" rtlCol="0" anchor="ctr"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hu-HU" altLang="hu-HU" dirty="0"/>
              <a:t>SQL utasítások csoportosítása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341313" indent="-34131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hu-HU" altLang="hu-HU" dirty="0"/>
              <a:t>Lekérdezés (Data </a:t>
            </a:r>
            <a:r>
              <a:rPr lang="hu-HU" altLang="hu-HU" dirty="0" err="1"/>
              <a:t>Query</a:t>
            </a:r>
            <a:r>
              <a:rPr lang="hu-HU" altLang="hu-HU" dirty="0"/>
              <a:t> </a:t>
            </a:r>
            <a:r>
              <a:rPr lang="hu-HU" altLang="hu-HU" dirty="0" err="1"/>
              <a:t>Language</a:t>
            </a:r>
            <a:r>
              <a:rPr lang="hu-HU" altLang="hu-HU" dirty="0"/>
              <a:t> - DQL)</a:t>
            </a:r>
          </a:p>
          <a:p>
            <a:pPr marL="741363" lvl="1" indent="-284163">
              <a:buFont typeface="Arial" panose="020B0604020202020204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hu-HU" altLang="hu-HU" dirty="0"/>
              <a:t>SELECT</a:t>
            </a:r>
          </a:p>
          <a:p>
            <a: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hu-HU" altLang="hu-HU" dirty="0"/>
              <a:t>adatkezelés (Data </a:t>
            </a:r>
            <a:r>
              <a:rPr lang="hu-HU" altLang="hu-HU" dirty="0" err="1"/>
              <a:t>Manipulation</a:t>
            </a:r>
            <a:r>
              <a:rPr lang="hu-HU" altLang="hu-HU" dirty="0"/>
              <a:t> </a:t>
            </a:r>
            <a:r>
              <a:rPr lang="hu-HU" altLang="hu-HU" dirty="0" err="1"/>
              <a:t>Language</a:t>
            </a:r>
            <a:r>
              <a:rPr lang="hu-HU" altLang="hu-HU" dirty="0"/>
              <a:t> - DML)</a:t>
            </a:r>
          </a:p>
          <a:p>
            <a:pPr marL="741363" lvl="1" indent="-284163">
              <a:buFont typeface="Arial" panose="020B0604020202020204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hu-HU" altLang="hu-HU" dirty="0"/>
              <a:t>INSERT, UPDATE, DELETE</a:t>
            </a:r>
          </a:p>
          <a:p>
            <a:pPr marL="341313" indent="-34131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hu-HU" altLang="hu-HU" dirty="0"/>
              <a:t>adatstruktúra felépítés (Data </a:t>
            </a:r>
            <a:r>
              <a:rPr lang="hu-HU" altLang="hu-HU" dirty="0" err="1"/>
              <a:t>Definition</a:t>
            </a:r>
            <a:r>
              <a:rPr lang="hu-HU" altLang="hu-HU" dirty="0"/>
              <a:t> </a:t>
            </a:r>
            <a:r>
              <a:rPr lang="hu-HU" altLang="hu-HU" dirty="0" err="1"/>
              <a:t>Language</a:t>
            </a:r>
            <a:r>
              <a:rPr lang="hu-HU" altLang="hu-HU" dirty="0"/>
              <a:t> - DDL)</a:t>
            </a:r>
          </a:p>
          <a:p>
            <a:pPr marL="741363" lvl="1" indent="-284163">
              <a:buFont typeface="Arial" panose="020B0604020202020204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hu-HU" altLang="hu-HU" dirty="0"/>
              <a:t>CREATE, DROP, ALTER</a:t>
            </a:r>
          </a:p>
          <a:p>
            <a:pPr marL="341313" indent="-34131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hu-HU" altLang="hu-HU" dirty="0"/>
              <a:t>védelem, tranzakció kezelés (Data </a:t>
            </a:r>
            <a:r>
              <a:rPr lang="hu-HU" altLang="hu-HU" dirty="0" err="1"/>
              <a:t>Control</a:t>
            </a:r>
            <a:r>
              <a:rPr lang="hu-HU" altLang="hu-HU" dirty="0"/>
              <a:t> </a:t>
            </a:r>
            <a:r>
              <a:rPr lang="hu-HU" altLang="hu-HU" dirty="0" err="1"/>
              <a:t>Language</a:t>
            </a:r>
            <a:r>
              <a:rPr lang="hu-HU" altLang="hu-HU" dirty="0"/>
              <a:t> - DCL)</a:t>
            </a:r>
          </a:p>
          <a:p>
            <a:pPr marL="741363" lvl="1" indent="-284163">
              <a:buFont typeface="Arial" panose="020B0604020202020204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hu-HU" altLang="hu-HU" dirty="0"/>
              <a:t>GRANT, REVOKE, COMMIT, ROLLBACK</a:t>
            </a:r>
          </a:p>
        </p:txBody>
      </p:sp>
    </p:spTree>
    <p:extLst>
      <p:ext uri="{BB962C8B-B14F-4D97-AF65-F5344CB8AC3E}">
        <p14:creationId xmlns:p14="http://schemas.microsoft.com/office/powerpoint/2010/main" val="34173903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Lekérdezés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614488" indent="-1614488">
              <a:buNone/>
            </a:pPr>
            <a:r>
              <a:rPr lang="hu-H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SELECT</a:t>
            </a:r>
            <a:r>
              <a:rPr lang="hu-HU" dirty="0">
                <a:solidFill>
                  <a:srgbClr val="C00000"/>
                </a:solidFill>
              </a:rPr>
              <a:t> </a:t>
            </a:r>
            <a:r>
              <a:rPr lang="hu-HU" sz="2400" dirty="0">
                <a:solidFill>
                  <a:srgbClr val="C00000"/>
                </a:solidFill>
              </a:rPr>
              <a:t>[látni kívánt adattábla oszlopainak a felsorolása]</a:t>
            </a:r>
          </a:p>
          <a:p>
            <a:pPr marL="1614488" indent="-1614488">
              <a:buNone/>
            </a:pPr>
            <a:r>
              <a:rPr lang="hu-H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FROM</a:t>
            </a:r>
            <a:r>
              <a:rPr lang="hu-HU" dirty="0">
                <a:solidFill>
                  <a:srgbClr val="C00000"/>
                </a:solidFill>
              </a:rPr>
              <a:t> </a:t>
            </a:r>
            <a:r>
              <a:rPr lang="hu-HU" sz="2000" dirty="0">
                <a:solidFill>
                  <a:srgbClr val="C00000"/>
                </a:solidFill>
              </a:rPr>
              <a:t>[</a:t>
            </a:r>
            <a:r>
              <a:rPr lang="hu-HU" sz="2400" dirty="0">
                <a:solidFill>
                  <a:srgbClr val="C00000"/>
                </a:solidFill>
              </a:rPr>
              <a:t>végrehajtáshoz</a:t>
            </a:r>
            <a:r>
              <a:rPr lang="hu-HU" sz="2000" dirty="0">
                <a:solidFill>
                  <a:srgbClr val="C00000"/>
                </a:solidFill>
              </a:rPr>
              <a:t> </a:t>
            </a:r>
            <a:r>
              <a:rPr lang="hu-HU" sz="2400" dirty="0">
                <a:solidFill>
                  <a:srgbClr val="C00000"/>
                </a:solidFill>
              </a:rPr>
              <a:t>szükséges adattáblák megadása a kapcsolataikkal együtt]</a:t>
            </a:r>
          </a:p>
          <a:p>
            <a:pPr marL="1614488" indent="-1614488">
              <a:buNone/>
            </a:pPr>
            <a:r>
              <a:rPr lang="hu-H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WHERE</a:t>
            </a:r>
            <a:r>
              <a:rPr lang="hu-HU" dirty="0">
                <a:solidFill>
                  <a:srgbClr val="C00000"/>
                </a:solidFill>
              </a:rPr>
              <a:t> </a:t>
            </a:r>
            <a:r>
              <a:rPr lang="hu-HU" sz="2400" dirty="0">
                <a:solidFill>
                  <a:srgbClr val="C00000"/>
                </a:solidFill>
              </a:rPr>
              <a:t>[forrásadatok sorainak a szűrése logikai feltétel megadásával]</a:t>
            </a:r>
          </a:p>
          <a:p>
            <a:pPr marL="1614488" indent="-1614488">
              <a:buNone/>
            </a:pPr>
            <a:r>
              <a:rPr lang="hu-H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GROUP BY </a:t>
            </a:r>
            <a:r>
              <a:rPr lang="hu-HU" sz="2400" dirty="0">
                <a:solidFill>
                  <a:srgbClr val="C00000"/>
                </a:solidFill>
              </a:rPr>
              <a:t>[mely oszlop azonos értékei alapján hozzon létre új sorokat]</a:t>
            </a:r>
          </a:p>
          <a:p>
            <a:pPr marL="1614488" indent="-1614488">
              <a:buNone/>
            </a:pPr>
            <a:r>
              <a:rPr lang="hu-H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HAVING</a:t>
            </a:r>
            <a:r>
              <a:rPr lang="hu-HU" dirty="0">
                <a:solidFill>
                  <a:srgbClr val="C00000"/>
                </a:solidFill>
              </a:rPr>
              <a:t> </a:t>
            </a:r>
            <a:r>
              <a:rPr lang="hu-HU" sz="2400" dirty="0">
                <a:solidFill>
                  <a:srgbClr val="C00000"/>
                </a:solidFill>
              </a:rPr>
              <a:t>[összegzett sorok szűrése logikai feltétel megadásával]</a:t>
            </a:r>
          </a:p>
          <a:p>
            <a:pPr marL="1614488" indent="-1614488">
              <a:buNone/>
            </a:pPr>
            <a:r>
              <a:rPr lang="hu-H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ORDER BY </a:t>
            </a:r>
            <a:r>
              <a:rPr lang="hu-HU" dirty="0">
                <a:solidFill>
                  <a:srgbClr val="C00000"/>
                </a:solidFill>
              </a:rPr>
              <a:t>	</a:t>
            </a:r>
            <a:r>
              <a:rPr lang="hu-HU" sz="2400" dirty="0">
                <a:solidFill>
                  <a:srgbClr val="C00000"/>
                </a:solidFill>
              </a:rPr>
              <a:t>[eredmény adatainak a sorba rendezése]</a:t>
            </a:r>
          </a:p>
          <a:p>
            <a:pPr marL="1614488" indent="-1614488">
              <a:buNone/>
            </a:pPr>
            <a:r>
              <a:rPr lang="hu-H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LIMIT</a:t>
            </a:r>
            <a:r>
              <a:rPr lang="hu-HU" dirty="0">
                <a:solidFill>
                  <a:srgbClr val="C00000"/>
                </a:solidFill>
              </a:rPr>
              <a:t> </a:t>
            </a:r>
            <a:r>
              <a:rPr lang="hu-HU" sz="2400" dirty="0">
                <a:solidFill>
                  <a:srgbClr val="C00000"/>
                </a:solidFill>
              </a:rPr>
              <a:t>[eredménytáblában megjelenítendő sorok számának a meghatározása]</a:t>
            </a:r>
          </a:p>
        </p:txBody>
      </p:sp>
    </p:spTree>
    <p:extLst>
      <p:ext uri="{BB962C8B-B14F-4D97-AF65-F5344CB8AC3E}">
        <p14:creationId xmlns:p14="http://schemas.microsoft.com/office/powerpoint/2010/main" val="13707793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05FCACA-0EA5-B247-652B-A72C7801B5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SELECT feldolgozási sorrend I.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6AF7014A-259D-41DC-B082-A47D3FF8B7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 fontAlgn="base">
              <a:buFont typeface="+mj-lt"/>
              <a:buAutoNum type="arabicPeriod"/>
            </a:pPr>
            <a:r>
              <a:rPr lang="en-US" b="0" i="0" dirty="0">
                <a:solidFill>
                  <a:srgbClr val="212529"/>
                </a:solidFill>
                <a:effectLst/>
                <a:latin typeface="-apple-system"/>
              </a:rPr>
              <a:t>FROM</a:t>
            </a:r>
          </a:p>
          <a:p>
            <a:pPr algn="l" fontAlgn="base">
              <a:buFont typeface="+mj-lt"/>
              <a:buAutoNum type="arabicPeriod"/>
            </a:pPr>
            <a:r>
              <a:rPr lang="en-US" b="0" i="0" dirty="0">
                <a:solidFill>
                  <a:srgbClr val="212529"/>
                </a:solidFill>
                <a:effectLst/>
                <a:latin typeface="-apple-system"/>
              </a:rPr>
              <a:t>ON (the JOIN feature)</a:t>
            </a:r>
          </a:p>
          <a:p>
            <a:pPr algn="l" fontAlgn="base">
              <a:buFont typeface="+mj-lt"/>
              <a:buAutoNum type="arabicPeriod"/>
            </a:pPr>
            <a:r>
              <a:rPr lang="en-US" b="0" i="0" dirty="0">
                <a:solidFill>
                  <a:srgbClr val="212529"/>
                </a:solidFill>
                <a:effectLst/>
                <a:latin typeface="-apple-system"/>
              </a:rPr>
              <a:t>JOIN</a:t>
            </a:r>
          </a:p>
          <a:p>
            <a:pPr algn="l" fontAlgn="base">
              <a:buFont typeface="+mj-lt"/>
              <a:buAutoNum type="arabicPeriod"/>
            </a:pPr>
            <a:r>
              <a:rPr lang="en-US" b="0" i="0" dirty="0">
                <a:solidFill>
                  <a:srgbClr val="212529"/>
                </a:solidFill>
                <a:effectLst/>
                <a:latin typeface="-apple-system"/>
              </a:rPr>
              <a:t>WHERE</a:t>
            </a:r>
          </a:p>
          <a:p>
            <a:pPr algn="l" fontAlgn="base">
              <a:buFont typeface="+mj-lt"/>
              <a:buAutoNum type="arabicPeriod"/>
            </a:pPr>
            <a:r>
              <a:rPr lang="en-US" b="0" i="0" dirty="0">
                <a:solidFill>
                  <a:srgbClr val="212529"/>
                </a:solidFill>
                <a:effectLst/>
                <a:latin typeface="-apple-system"/>
              </a:rPr>
              <a:t>GROUP BY</a:t>
            </a:r>
          </a:p>
          <a:p>
            <a:pPr algn="l" fontAlgn="base">
              <a:buFont typeface="+mj-lt"/>
              <a:buAutoNum type="arabicPeriod"/>
            </a:pPr>
            <a:r>
              <a:rPr lang="en-US" b="0" i="0" dirty="0">
                <a:solidFill>
                  <a:srgbClr val="212529"/>
                </a:solidFill>
                <a:effectLst/>
                <a:latin typeface="-apple-system"/>
              </a:rPr>
              <a:t>HAVING</a:t>
            </a:r>
          </a:p>
          <a:p>
            <a:pPr algn="l" fontAlgn="base">
              <a:buFont typeface="+mj-lt"/>
              <a:buAutoNum type="arabicPeriod"/>
            </a:pPr>
            <a:r>
              <a:rPr lang="en-US" b="0" i="0" dirty="0">
                <a:solidFill>
                  <a:srgbClr val="212529"/>
                </a:solidFill>
                <a:effectLst/>
                <a:latin typeface="-apple-system"/>
              </a:rPr>
              <a:t>SELECT</a:t>
            </a:r>
          </a:p>
          <a:p>
            <a:pPr algn="l" fontAlgn="base">
              <a:buFont typeface="+mj-lt"/>
              <a:buAutoNum type="arabicPeriod"/>
            </a:pPr>
            <a:r>
              <a:rPr lang="en-US" b="0" i="0" dirty="0">
                <a:solidFill>
                  <a:srgbClr val="212529"/>
                </a:solidFill>
                <a:effectLst/>
                <a:latin typeface="-apple-system"/>
              </a:rPr>
              <a:t>DISTINCT</a:t>
            </a:r>
          </a:p>
          <a:p>
            <a:pPr algn="l" fontAlgn="base">
              <a:buFont typeface="+mj-lt"/>
              <a:buAutoNum type="arabicPeriod"/>
            </a:pPr>
            <a:r>
              <a:rPr lang="en-US" b="0" i="0" dirty="0">
                <a:solidFill>
                  <a:srgbClr val="212529"/>
                </a:solidFill>
                <a:effectLst/>
                <a:latin typeface="-apple-system"/>
              </a:rPr>
              <a:t>ORDER BY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8196706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662</TotalTime>
  <Words>701</Words>
  <Application>Microsoft Office PowerPoint</Application>
  <PresentationFormat>Szélesvásznú</PresentationFormat>
  <Paragraphs>97</Paragraphs>
  <Slides>13</Slides>
  <Notes>4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2</vt:i4>
      </vt:variant>
      <vt:variant>
        <vt:lpstr>Diacímek</vt:lpstr>
      </vt:variant>
      <vt:variant>
        <vt:i4>13</vt:i4>
      </vt:variant>
    </vt:vector>
  </HeadingPairs>
  <TitlesOfParts>
    <vt:vector size="20" baseType="lpstr">
      <vt:lpstr>-apple-system</vt:lpstr>
      <vt:lpstr>Arial</vt:lpstr>
      <vt:lpstr>Calibri</vt:lpstr>
      <vt:lpstr>Calibri Light</vt:lpstr>
      <vt:lpstr>Courier New</vt:lpstr>
      <vt:lpstr>Office-téma</vt:lpstr>
      <vt:lpstr>Office-téma</vt:lpstr>
      <vt:lpstr>Structured Query Language</vt:lpstr>
      <vt:lpstr>Mi nem az SQL?</vt:lpstr>
      <vt:lpstr>Története I.</vt:lpstr>
      <vt:lpstr>Története II.</vt:lpstr>
      <vt:lpstr>Története III.</vt:lpstr>
      <vt:lpstr>SQL Standards </vt:lpstr>
      <vt:lpstr>SQL utasítások csoportosítása</vt:lpstr>
      <vt:lpstr>Lekérdezés</vt:lpstr>
      <vt:lpstr>SELECT feldolgozási sorrend I.</vt:lpstr>
      <vt:lpstr>SELECT feldolgozási sorrend II.</vt:lpstr>
      <vt:lpstr>Belső vagy segéd SELECT</vt:lpstr>
      <vt:lpstr>Subqueries</vt:lpstr>
      <vt:lpstr>Táblák közötti kapcsolatok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Sándor Boros</dc:creator>
  <cp:lastModifiedBy>Boros Sándor</cp:lastModifiedBy>
  <cp:revision>22</cp:revision>
  <dcterms:created xsi:type="dcterms:W3CDTF">2020-10-03T18:18:41Z</dcterms:created>
  <dcterms:modified xsi:type="dcterms:W3CDTF">2023-07-27T18:34:38Z</dcterms:modified>
</cp:coreProperties>
</file>