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62" r:id="rId4"/>
    <p:sldId id="259" r:id="rId5"/>
    <p:sldId id="260" r:id="rId6"/>
    <p:sldId id="263" r:id="rId7"/>
    <p:sldId id="267" r:id="rId8"/>
    <p:sldId id="258" r:id="rId9"/>
    <p:sldId id="261" r:id="rId10"/>
    <p:sldId id="268" r:id="rId11"/>
    <p:sldId id="269" r:id="rId12"/>
    <p:sldId id="266" r:id="rId13"/>
    <p:sldId id="265" r:id="rId14"/>
    <p:sldId id="264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os Sándor" userId="824fad06-9ad0-45c7-94c2-f62cbd31f36e" providerId="ADAL" clId="{0D090031-0CD5-43C9-8469-4EE2AB81D54E}"/>
    <pc:docChg chg="custSel modSld">
      <pc:chgData name="Boros Sándor" userId="824fad06-9ad0-45c7-94c2-f62cbd31f36e" providerId="ADAL" clId="{0D090031-0CD5-43C9-8469-4EE2AB81D54E}" dt="2023-07-27T18:34:33.693" v="88" actId="20577"/>
      <pc:docMkLst>
        <pc:docMk/>
      </pc:docMkLst>
      <pc:sldChg chg="modSp mod">
        <pc:chgData name="Boros Sándor" userId="824fad06-9ad0-45c7-94c2-f62cbd31f36e" providerId="ADAL" clId="{0D090031-0CD5-43C9-8469-4EE2AB81D54E}" dt="2023-07-27T11:21:29.004" v="41" actId="6549"/>
        <pc:sldMkLst>
          <pc:docMk/>
          <pc:sldMk cId="2637150320" sldId="266"/>
        </pc:sldMkLst>
        <pc:spChg chg="mod">
          <ac:chgData name="Boros Sándor" userId="824fad06-9ad0-45c7-94c2-f62cbd31f36e" providerId="ADAL" clId="{0D090031-0CD5-43C9-8469-4EE2AB81D54E}" dt="2023-07-27T11:21:29.004" v="41" actId="6549"/>
          <ac:spMkLst>
            <pc:docMk/>
            <pc:sldMk cId="2637150320" sldId="266"/>
            <ac:spMk id="2" creationId="{C6D411EC-6421-4EAD-BF66-577DE26DA096}"/>
          </ac:spMkLst>
        </pc:spChg>
        <pc:spChg chg="mod">
          <ac:chgData name="Boros Sándor" userId="824fad06-9ad0-45c7-94c2-f62cbd31f36e" providerId="ADAL" clId="{0D090031-0CD5-43C9-8469-4EE2AB81D54E}" dt="2023-07-27T11:20:57.321" v="26" actId="20577"/>
          <ac:spMkLst>
            <pc:docMk/>
            <pc:sldMk cId="2637150320" sldId="266"/>
            <ac:spMk id="3" creationId="{636845A0-135B-4DDE-A851-5C0DD11F5252}"/>
          </ac:spMkLst>
        </pc:spChg>
      </pc:sldChg>
      <pc:sldChg chg="modSp mod">
        <pc:chgData name="Boros Sándor" userId="824fad06-9ad0-45c7-94c2-f62cbd31f36e" providerId="ADAL" clId="{0D090031-0CD5-43C9-8469-4EE2AB81D54E}" dt="2023-07-27T18:34:33.693" v="88" actId="20577"/>
        <pc:sldMkLst>
          <pc:docMk/>
          <pc:sldMk cId="2125441406" sldId="269"/>
        </pc:sldMkLst>
        <pc:spChg chg="mod">
          <ac:chgData name="Boros Sándor" userId="824fad06-9ad0-45c7-94c2-f62cbd31f36e" providerId="ADAL" clId="{0D090031-0CD5-43C9-8469-4EE2AB81D54E}" dt="2023-07-27T18:34:33.693" v="88" actId="20577"/>
          <ac:spMkLst>
            <pc:docMk/>
            <pc:sldMk cId="2125441406" sldId="269"/>
            <ac:spMk id="3" creationId="{6AF7014A-259D-41DC-B082-A47D3FF8B7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5EBF-F5C2-4700-A784-22DF977B638F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E82EF-BD9A-4AAF-AE2F-6B360B932C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9DB938-6D85-4168-85B6-CE8FF4E0F683}" type="slidenum">
              <a:rPr lang="en-US" altLang="hu-HU"/>
              <a:pPr/>
              <a:t>3</a:t>
            </a:fld>
            <a:endParaRPr lang="en-US" altLang="hu-HU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597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9A625-4B87-426D-A38E-61AFBEB6B2A3}" type="slidenum">
              <a:rPr lang="en-US" altLang="hu-HU"/>
              <a:pPr/>
              <a:t>4</a:t>
            </a:fld>
            <a:endParaRPr lang="en-US" altLang="hu-H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793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9A625-4B87-426D-A38E-61AFBEB6B2A3}" type="slidenum">
              <a:rPr lang="en-US" altLang="hu-HU"/>
              <a:pPr/>
              <a:t>5</a:t>
            </a:fld>
            <a:endParaRPr lang="en-US" altLang="hu-H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7122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8D08A1-F056-43B5-A3F5-3302320ECC44}" type="slidenum">
              <a:rPr lang="en-US" altLang="hu-HU"/>
              <a:pPr/>
              <a:t>7</a:t>
            </a:fld>
            <a:endParaRPr lang="en-US" altLang="hu-H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3824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AF8F6F-21B7-45C2-8A41-5125BFF96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CAF90F5-7777-4261-87B2-3464E539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931DED-D6E3-47D2-A5D0-607FB993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D3913-8C0A-4010-A9A7-76F41B1A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77CCF48-ABF6-44FF-8416-B5D62C51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10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C94609-04FF-4B5D-89D0-A7DBD9F6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8DCBE2E-E5E2-4F7E-818D-DA35932C6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666DD33-9679-4FE6-A958-8EADAEAA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33E52C-D8B0-4C50-96DD-DFCB01B8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7C5D30D-0A37-4B8A-9C45-67559D2A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69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70A2D49-CF7B-49FF-8DD8-EC3A2513B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C7E2C18-E720-4D5C-AA49-91B70DF7F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30EF09-18AC-48D7-A37D-42388B76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CF37823-B67D-49E2-81BE-556B2DB67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026BFF-B550-4D13-94CA-5F6E8571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5868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999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33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999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52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2564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378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962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2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7F0B6D-DA90-45C0-8B20-659890BB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62BF87-8188-4C70-B9E3-F8AA3BE56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388B1D3-278C-4BDD-9F75-9401CACD5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8437F8-581E-4BF7-B155-C5DE87CD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E75342B-D073-4927-8169-62CAC410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845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85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4048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43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CAA5FC-2344-49F9-845C-5B067E86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AC1EAAE-BE07-4285-8B2C-70382F6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0D062E2-91B6-49E1-9CCD-4CB80ECAE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828C245-EC78-47F8-886E-FE17AC70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8AEAD3F-2D11-4AFC-AB7E-2439EA6A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489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0C1E36-C28D-4D07-B70C-AC74749B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30FB3DA-8F0A-4383-8E1B-BC459A3A7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7E870D5-F754-44BA-A396-9981F8AD4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25B4F14-E5DD-4186-804A-04F2176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28E4048-99A2-4B6A-BA29-19819C36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9AA4623-1FAE-4D2C-A816-3538B385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72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9150DA-3AB9-4551-BA33-671D8328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2DCA0BC-3DC3-4D65-9FBC-A150C209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A17D567-CEE9-4F51-9EFC-AF2CA9560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1E1417D-7F3E-4F35-A2E3-096A97B3A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33918D5-E79D-432F-8614-797358D0B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2A9A243-DD88-4E48-9BA8-C0B8F902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C203541-F0E1-43D7-9E50-D54A0961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3872855-6931-4D4F-A144-149B83B5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80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D35946-9335-41D2-BD0C-53501BC8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F0DFCAC-E5B3-4B3C-91E1-4D8316B73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11ACEAE-667E-4CFF-9ED8-260E3DBC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DBFBEEB-BF5F-4435-8372-71585CF5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22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8293A52-0B57-4BDF-9116-2EF7CC73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B516A22-575E-4F07-8B31-BAD8B877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BC2B959-0F01-4894-A63F-7226F935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0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856076-E57A-49DC-B7BE-333AFE53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B13DDE-1AC9-4924-9C8E-29E2EDC87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DC286E4-4110-4F45-BB34-BE8D2B7D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18F43A7-762E-4C10-BF38-B3CF56AE4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60470C5-E5CA-440B-ACC1-A13C71E4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F076046-9FBB-46C2-9C7A-15D1051E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99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648594-FCC2-4CA8-9D92-34B12A70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1303FED-029C-4494-B460-302812A6D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204593B-3664-4660-9303-05C1C6C18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FD6C024-67ED-4A23-A7D4-D5A7DFED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39A0D49-B2F4-49C0-A92C-B7A51199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5E95205-17D5-4FA5-9027-4056AAB5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88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B06FB98-91E0-4DF3-A205-CACB8F42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229E8DA-9085-4F64-801B-3BC09B42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84F5514-A837-4D04-8601-4B5E03883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4797-ED53-41C3-849A-C80D7489DC17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7B9D8D-02D1-4424-9033-2E305D7BE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6FEF7C4-AF33-4DD5-946A-0945C027C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9616-562C-46D4-9C6E-45F986F83A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75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872B-F626-434D-8480-935253E46FCA}" type="datetimeFigureOut">
              <a:rPr lang="hu-HU" smtClean="0"/>
              <a:t>2023. 07. 27.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C3885-BE0B-43CC-B392-BC896D76661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67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so.org/ittf/PubliclyAvailableStandard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Structured</a:t>
            </a:r>
            <a:r>
              <a:rPr lang="hu-HU" dirty="0"/>
              <a:t> </a:t>
            </a:r>
            <a:r>
              <a:rPr lang="hu-HU" dirty="0" err="1"/>
              <a:t>Query</a:t>
            </a:r>
            <a:r>
              <a:rPr lang="hu-HU" dirty="0"/>
              <a:t> </a:t>
            </a:r>
            <a:r>
              <a:rPr lang="hu-HU" dirty="0" err="1"/>
              <a:t>Language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strukturált lekérdezőnyelv</a:t>
            </a:r>
          </a:p>
        </p:txBody>
      </p:sp>
    </p:spTree>
    <p:extLst>
      <p:ext uri="{BB962C8B-B14F-4D97-AF65-F5344CB8AC3E}">
        <p14:creationId xmlns:p14="http://schemas.microsoft.com/office/powerpoint/2010/main" val="47285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5FCACA-0EA5-B247-652B-A72C7801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SELECT feldolgozási sorrend II.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F7014A-259D-41DC-B082-A47D3FF8B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Font typeface="Arial" panose="020B0604020202020204" pitchFamily="34" charset="0"/>
              <a:buChar char="•"/>
            </a:pPr>
            <a:r>
              <a:rPr lang="hu-HU" b="0" i="0" dirty="0">
                <a:solidFill>
                  <a:srgbClr val="212529"/>
                </a:solidFill>
                <a:effectLst/>
                <a:latin typeface="-apple-system"/>
              </a:rPr>
              <a:t>A WHERE záradék a SELECT záradék előtt kerül feldolgozásra. Ez azt jelenti, hogy nem használható </a:t>
            </a:r>
            <a:r>
              <a:rPr lang="hu-HU" dirty="0">
                <a:solidFill>
                  <a:srgbClr val="212529"/>
                </a:solidFill>
                <a:latin typeface="-apple-system"/>
              </a:rPr>
              <a:t>oszlopálnév </a:t>
            </a:r>
            <a:r>
              <a:rPr lang="hu-HU" b="0" i="0" dirty="0">
                <a:solidFill>
                  <a:srgbClr val="212529"/>
                </a:solidFill>
                <a:effectLst/>
                <a:latin typeface="-apple-system"/>
              </a:rPr>
              <a:t>a WHERE záradékban, mert az a SELECT záradékban van hozzárendelve, ezért a WHERE záradék </a:t>
            </a:r>
            <a:r>
              <a:rPr lang="hu-HU" b="0" i="0">
                <a:solidFill>
                  <a:srgbClr val="212529"/>
                </a:solidFill>
                <a:effectLst/>
                <a:latin typeface="-apple-system"/>
              </a:rPr>
              <a:t>még nem tud </a:t>
            </a:r>
            <a:r>
              <a:rPr lang="hu-HU" b="0" i="0" dirty="0">
                <a:solidFill>
                  <a:srgbClr val="212529"/>
                </a:solidFill>
                <a:effectLst/>
                <a:latin typeface="-apple-system"/>
              </a:rPr>
              <a:t>róla.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hu-HU" b="0" i="0" dirty="0">
                <a:solidFill>
                  <a:srgbClr val="212529"/>
                </a:solidFill>
                <a:effectLst/>
                <a:latin typeface="-apple-system"/>
              </a:rPr>
              <a:t>Az ORDER BY-ban lehet álneveket használni, mert ez az utolsó feldolgozás.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544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D411EC-6421-4EAD-BF66-577DE26D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Belső vagy segéd SELECT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36845A0-135B-4DDE-A851-5C0DD11F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Nem tartalmazhat </a:t>
            </a:r>
            <a:r>
              <a:rPr lang="hu-HU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HAVING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záradékot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hu-HU" sz="2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Nem rendelkezhet </a:t>
            </a:r>
            <a:r>
              <a:rPr lang="hu-HU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LIMIT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záradékkal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hu-HU" sz="2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STRAIGHT_JOIN módosító nem lehet jelen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hu-HU" sz="2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</a:t>
            </a:r>
            <a:r>
              <a:rPr lang="hu-HU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DISTINCT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kulcsszó megengedett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 figyelmen kívül hagyja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A </a:t>
            </a:r>
            <a:r>
              <a:rPr lang="hu-HU" sz="20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</a:t>
            </a:r>
            <a:r>
              <a:rPr lang="hu-HU" sz="2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emijoin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stratégiák automatikusan kezelik az ismétlődő eltávolítást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hu-HU" sz="2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</a:t>
            </a:r>
            <a:r>
              <a:rPr lang="hu-HU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GROUP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1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záradék megengedett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 figyelmen kívül hagyva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kivéve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ha az </a:t>
            </a:r>
            <a:r>
              <a:rPr lang="hu-HU" sz="2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allekérdezés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egy vagy több összesített függvényt </a:t>
            </a:r>
            <a:r>
              <a:rPr lang="hu-HU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is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tartalmaz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hu-HU" sz="20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 </a:t>
            </a:r>
            <a:r>
              <a:rPr lang="hu-HU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ORDER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1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BY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záradék megengedett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de figyelmen kívül hagyja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mivel a rendezettség lényegtelen a </a:t>
            </a:r>
            <a:r>
              <a:rPr lang="hu-HU" sz="20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semijoin</a:t>
            </a:r>
            <a:r>
              <a:rPr lang="hu-HU" sz="20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stratégiák értékelése szempontjából</a:t>
            </a:r>
            <a:r>
              <a:rPr lang="hu-HU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63715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277F12-508F-44DC-9800-D4E089C5E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Subqueries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B5264D-984A-4CCC-AD9C-AEFF74B22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operand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comparison_operator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ANY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subquery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operand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</a:t>
            </a:r>
            <a:r>
              <a:rPr lang="hu-HU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hu-HU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subquery</a:t>
            </a:r>
            <a:r>
              <a:rPr lang="hu-HU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hu-HU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operand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comparison_operator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SOME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subquery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en-US" sz="2800" b="0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operand </a:t>
            </a:r>
            <a:r>
              <a:rPr lang="en-US" sz="2800" b="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comparison_operator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ALL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800" b="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subquery</a:t>
            </a:r>
            <a:r>
              <a:rPr lang="en-US" sz="2800" b="1" dirty="0">
                <a:solidFill>
                  <a:srgbClr val="00008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563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Táblák közötti kapcsolatok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319" y="1825625"/>
            <a:ext cx="5531361" cy="4351338"/>
          </a:xfrm>
        </p:spPr>
      </p:pic>
    </p:spTree>
    <p:extLst>
      <p:ext uri="{BB962C8B-B14F-4D97-AF65-F5344CB8AC3E}">
        <p14:creationId xmlns:p14="http://schemas.microsoft.com/office/powerpoint/2010/main" val="12337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Mi nem az SQL?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nem</a:t>
            </a:r>
            <a:r>
              <a:rPr lang="hu-HU" dirty="0"/>
              <a:t> adatbázis-kezelő rendszer</a:t>
            </a:r>
          </a:p>
          <a:p>
            <a:r>
              <a:rPr lang="hu-HU" dirty="0">
                <a:solidFill>
                  <a:srgbClr val="FF0000"/>
                </a:solidFill>
              </a:rPr>
              <a:t>nem</a:t>
            </a:r>
            <a:r>
              <a:rPr lang="hu-HU" dirty="0"/>
              <a:t> adatmodell</a:t>
            </a:r>
          </a:p>
          <a:p>
            <a:r>
              <a:rPr lang="hu-HU" dirty="0">
                <a:solidFill>
                  <a:srgbClr val="FF0000"/>
                </a:solidFill>
              </a:rPr>
              <a:t>nem</a:t>
            </a:r>
            <a:r>
              <a:rPr lang="hu-HU" dirty="0"/>
              <a:t> programozási nyelv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509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0000" tIns="46800" rIns="90000" bIns="46800" rtlCol="0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altLang="hu-HU" dirty="0"/>
              <a:t>Története I.</a:t>
            </a: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E. F. </a:t>
            </a:r>
            <a:r>
              <a:rPr lang="hu-HU" dirty="0" err="1"/>
              <a:t>Codd</a:t>
            </a:r>
            <a:r>
              <a:rPr lang="hu-HU" dirty="0"/>
              <a:t> (1970) IBM, „A </a:t>
            </a:r>
            <a:r>
              <a:rPr lang="hu-HU" dirty="0" err="1"/>
              <a:t>Relational</a:t>
            </a:r>
            <a:r>
              <a:rPr lang="hu-HU" dirty="0"/>
              <a:t> Modell of Data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Large</a:t>
            </a:r>
            <a:r>
              <a:rPr lang="hu-HU" dirty="0"/>
              <a:t> </a:t>
            </a:r>
            <a:r>
              <a:rPr lang="hu-HU" dirty="0" err="1"/>
              <a:t>Shared</a:t>
            </a:r>
            <a:r>
              <a:rPr lang="hu-HU" dirty="0"/>
              <a:t> Data </a:t>
            </a:r>
            <a:r>
              <a:rPr lang="hu-HU" dirty="0" err="1"/>
              <a:t>Banks</a:t>
            </a:r>
            <a:r>
              <a:rPr lang="hu-HU" dirty="0"/>
              <a:t>” – adatfeldolgozás és a tárolás relációs szemléletének kialakítása </a:t>
            </a:r>
          </a:p>
          <a:p>
            <a:r>
              <a:rPr lang="hu-HU" dirty="0"/>
              <a:t>IBM 1974, System/R rendszer (prototípus relációs adatbázis-kezelő)</a:t>
            </a:r>
          </a:p>
          <a:p>
            <a:r>
              <a:rPr lang="hu-HU" dirty="0"/>
              <a:t>IBM 1976, Definiálták a System/R több felhasználós, kétdimenziós táblázatokba szervezett adatokat lekérdező nyelvét: SEQUEL (</a:t>
            </a:r>
            <a:r>
              <a:rPr lang="hu-HU" dirty="0" err="1"/>
              <a:t>Structured</a:t>
            </a:r>
            <a:r>
              <a:rPr lang="hu-HU" dirty="0"/>
              <a:t> </a:t>
            </a:r>
            <a:r>
              <a:rPr lang="hu-HU" dirty="0" err="1"/>
              <a:t>Query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)</a:t>
            </a:r>
          </a:p>
          <a:p>
            <a:r>
              <a:rPr lang="hu-HU" dirty="0"/>
              <a:t>1979 – Oracle rendszer, az első kereskedelmi forgalomban is kapható adatbázis-kezelő rendszer, SQL (</a:t>
            </a:r>
            <a:r>
              <a:rPr lang="hu-HU" dirty="0" err="1"/>
              <a:t>Structured</a:t>
            </a:r>
            <a:r>
              <a:rPr lang="hu-HU" dirty="0"/>
              <a:t> </a:t>
            </a:r>
            <a:r>
              <a:rPr lang="hu-HU" dirty="0" err="1"/>
              <a:t>Query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) a lekérdezőnyelv</a:t>
            </a:r>
          </a:p>
          <a:p>
            <a:r>
              <a:rPr lang="hu-HU" dirty="0"/>
              <a:t>1980 </a:t>
            </a:r>
            <a:r>
              <a:rPr lang="hu-HU" dirty="0" err="1"/>
              <a:t>Ingres</a:t>
            </a:r>
            <a:r>
              <a:rPr lang="hu-HU" dirty="0"/>
              <a:t> relációs adatbázis-kezelő QUEL nyelvvel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6857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Története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r>
              <a:rPr lang="hu-HU" dirty="0"/>
              <a:t>1983 IBM, SQL/Data System – DB2 rendszer bemutatása. E rendszer nyelve lett a SQL szabvány alapja</a:t>
            </a:r>
          </a:p>
          <a:p>
            <a:r>
              <a:rPr lang="hu-HU" dirty="0"/>
              <a:t>1986, </a:t>
            </a:r>
            <a:r>
              <a:rPr lang="hu-HU" dirty="0" err="1"/>
              <a:t>Ingres</a:t>
            </a:r>
            <a:r>
              <a:rPr lang="hu-HU" dirty="0"/>
              <a:t> is áttért az SQL-re (ISO 9075)</a:t>
            </a:r>
          </a:p>
          <a:p>
            <a:r>
              <a:rPr lang="hu-HU" dirty="0"/>
              <a:t>1986 ANSI (American National </a:t>
            </a:r>
            <a:r>
              <a:rPr lang="hu-HU" dirty="0" err="1"/>
              <a:t>Standards</a:t>
            </a:r>
            <a:r>
              <a:rPr lang="hu-HU" dirty="0"/>
              <a:t> Institute) elfogadta az első SQL szabványt</a:t>
            </a:r>
          </a:p>
          <a:p>
            <a:r>
              <a:rPr lang="hu-HU" dirty="0">
                <a:solidFill>
                  <a:srgbClr val="FF0000"/>
                </a:solidFill>
              </a:rPr>
              <a:t>1986 Az SQL leírását az ISO 9075 szabvány rögzíti</a:t>
            </a:r>
          </a:p>
          <a:p>
            <a:r>
              <a:rPr lang="hu-HU" dirty="0"/>
              <a:t>1989 újabb SQL szabvány, amely az előfordítók és a dinamikus SQL ajánlásokra is kitért </a:t>
            </a:r>
          </a:p>
          <a:p>
            <a:r>
              <a:rPr lang="hu-HU" dirty="0"/>
              <a:t>1992 újabb SQL szabvány:</a:t>
            </a:r>
          </a:p>
          <a:p>
            <a:pPr lvl="1"/>
            <a:r>
              <a:rPr lang="hu-HU" dirty="0"/>
              <a:t>Szabványosították:</a:t>
            </a:r>
          </a:p>
          <a:p>
            <a:pPr lvl="2"/>
            <a:r>
              <a:rPr lang="hu-HU" dirty="0"/>
              <a:t>a programozó által definiált adattípusokat</a:t>
            </a:r>
          </a:p>
          <a:p>
            <a:pPr lvl="2"/>
            <a:r>
              <a:rPr lang="hu-HU" dirty="0"/>
              <a:t>megszorító szabályok megadási lehetőségei</a:t>
            </a:r>
          </a:p>
          <a:p>
            <a:pPr lvl="2"/>
            <a:r>
              <a:rPr lang="hu-HU" dirty="0"/>
              <a:t>kulcsdefiníciók, kulcsvizsgálatok</a:t>
            </a:r>
          </a:p>
          <a:p>
            <a:pPr lvl="2"/>
            <a:r>
              <a:rPr lang="hu-HU" dirty="0"/>
              <a:t>tárolt eljárások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540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Története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hu-HU" dirty="0"/>
          </a:p>
          <a:p>
            <a:r>
              <a:rPr lang="hu-HU" dirty="0"/>
              <a:t>1983 IBM, SQL/Data System – DB2 rendszer bemutatása. E rendszer nyelve lett a SQL szabvány alapja</a:t>
            </a:r>
          </a:p>
          <a:p>
            <a:r>
              <a:rPr lang="hu-HU" dirty="0"/>
              <a:t>1986, </a:t>
            </a:r>
            <a:r>
              <a:rPr lang="hu-HU" dirty="0" err="1"/>
              <a:t>Ingres</a:t>
            </a:r>
            <a:r>
              <a:rPr lang="hu-HU" dirty="0"/>
              <a:t> is áttért az SQL-re (ISO 9075)</a:t>
            </a:r>
          </a:p>
          <a:p>
            <a:r>
              <a:rPr lang="hu-HU" dirty="0"/>
              <a:t>1986 ANSI (American National </a:t>
            </a:r>
            <a:r>
              <a:rPr lang="hu-HU" dirty="0" err="1"/>
              <a:t>Standards</a:t>
            </a:r>
            <a:r>
              <a:rPr lang="hu-HU" dirty="0"/>
              <a:t> Institute) elfogadta az első SQL szabványt</a:t>
            </a:r>
          </a:p>
          <a:p>
            <a:r>
              <a:rPr lang="hu-HU" dirty="0">
                <a:solidFill>
                  <a:srgbClr val="FF0000"/>
                </a:solidFill>
              </a:rPr>
              <a:t>1986 Az SQL leírását az ISO 9075 szabvány rögzíti</a:t>
            </a:r>
          </a:p>
          <a:p>
            <a:r>
              <a:rPr lang="hu-HU" dirty="0"/>
              <a:t>1989 újabb SQL szabvány, amely az előfordítók és a dinamikus SQL ajánlásokra is kitért </a:t>
            </a:r>
          </a:p>
          <a:p>
            <a:r>
              <a:rPr lang="hu-HU" dirty="0"/>
              <a:t>1992 újabb SQL szabvány:</a:t>
            </a:r>
          </a:p>
          <a:p>
            <a:pPr lvl="1"/>
            <a:r>
              <a:rPr lang="hu-HU" dirty="0"/>
              <a:t>Szabványosították:</a:t>
            </a:r>
          </a:p>
          <a:p>
            <a:pPr lvl="2"/>
            <a:r>
              <a:rPr lang="hu-HU" dirty="0"/>
              <a:t>a programozó által definiált adattípusokat</a:t>
            </a:r>
          </a:p>
          <a:p>
            <a:pPr lvl="2"/>
            <a:r>
              <a:rPr lang="hu-HU" dirty="0"/>
              <a:t>megszorító szabályok megadási lehetőségei</a:t>
            </a:r>
          </a:p>
          <a:p>
            <a:pPr lvl="2"/>
            <a:r>
              <a:rPr lang="hu-HU" dirty="0"/>
              <a:t>kulcsdefiníciók, kulcsvizsgálatok</a:t>
            </a:r>
          </a:p>
          <a:p>
            <a:pPr lvl="2"/>
            <a:r>
              <a:rPr lang="hu-HU" dirty="0"/>
              <a:t>tárolt eljárások</a:t>
            </a:r>
          </a:p>
          <a:p>
            <a:r>
              <a:rPr lang="hu-HU" dirty="0"/>
              <a:t>1999 SQL3 objektum modell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6934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9BC740-2977-4C66-BE3B-48188744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SQL </a:t>
            </a:r>
            <a:r>
              <a:rPr lang="hu-HU" dirty="0" err="1">
                <a:hlinkClick r:id="rId2"/>
              </a:rPr>
              <a:t>Standards</a:t>
            </a:r>
            <a:r>
              <a:rPr lang="hu-HU" dirty="0">
                <a:hlinkClick r:id="rId2"/>
              </a:rPr>
              <a:t>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0BC586-6948-4365-B86D-460364FE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ISO/IEC 9075 </a:t>
            </a:r>
            <a:r>
              <a:rPr lang="hu-HU" dirty="0" err="1"/>
              <a:t>Database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SQL</a:t>
            </a:r>
          </a:p>
          <a:p>
            <a:pPr lvl="1"/>
            <a:r>
              <a:rPr lang="hu-HU" dirty="0"/>
              <a:t>SQL-87 – </a:t>
            </a:r>
            <a:r>
              <a:rPr lang="hu-HU" dirty="0" err="1"/>
              <a:t>Transactions</a:t>
            </a:r>
            <a:r>
              <a:rPr lang="hu-HU" dirty="0"/>
              <a:t>, </a:t>
            </a:r>
            <a:r>
              <a:rPr lang="hu-HU" dirty="0" err="1"/>
              <a:t>Create</a:t>
            </a:r>
            <a:r>
              <a:rPr lang="hu-HU" dirty="0"/>
              <a:t>, Read, Update, </a:t>
            </a:r>
            <a:r>
              <a:rPr lang="hu-HU" dirty="0" err="1"/>
              <a:t>Delete</a:t>
            </a:r>
            <a:endParaRPr lang="hu-HU" dirty="0"/>
          </a:p>
          <a:p>
            <a:pPr lvl="1"/>
            <a:r>
              <a:rPr lang="hu-HU" dirty="0"/>
              <a:t>SQL-89 – </a:t>
            </a:r>
            <a:r>
              <a:rPr lang="hu-HU" dirty="0" err="1"/>
              <a:t>Referential</a:t>
            </a:r>
            <a:r>
              <a:rPr lang="hu-HU" dirty="0"/>
              <a:t> </a:t>
            </a:r>
            <a:r>
              <a:rPr lang="hu-HU" dirty="0" err="1"/>
              <a:t>Integrity</a:t>
            </a:r>
            <a:endParaRPr lang="hu-HU" dirty="0"/>
          </a:p>
          <a:p>
            <a:pPr lvl="1"/>
            <a:r>
              <a:rPr lang="hu-HU" dirty="0"/>
              <a:t>SQL-92 – </a:t>
            </a:r>
            <a:r>
              <a:rPr lang="hu-HU" dirty="0" err="1"/>
              <a:t>Internationalization</a:t>
            </a:r>
            <a:r>
              <a:rPr lang="hu-HU" dirty="0"/>
              <a:t>, etc.</a:t>
            </a:r>
          </a:p>
          <a:p>
            <a:pPr lvl="1"/>
            <a:r>
              <a:rPr lang="hu-HU" dirty="0"/>
              <a:t>SQL:1999 – </a:t>
            </a:r>
            <a:r>
              <a:rPr lang="hu-HU" dirty="0" err="1"/>
              <a:t>User</a:t>
            </a:r>
            <a:r>
              <a:rPr lang="hu-HU" dirty="0"/>
              <a:t> </a:t>
            </a:r>
            <a:r>
              <a:rPr lang="hu-HU" dirty="0" err="1"/>
              <a:t>Defined</a:t>
            </a:r>
            <a:r>
              <a:rPr lang="hu-HU" dirty="0"/>
              <a:t> </a:t>
            </a:r>
            <a:r>
              <a:rPr lang="hu-HU" dirty="0" err="1"/>
              <a:t>Types</a:t>
            </a:r>
            <a:endParaRPr lang="hu-HU" dirty="0"/>
          </a:p>
          <a:p>
            <a:pPr lvl="1"/>
            <a:r>
              <a:rPr lang="hu-HU" dirty="0"/>
              <a:t>SQL:2003 – XML</a:t>
            </a:r>
          </a:p>
          <a:p>
            <a:pPr lvl="1"/>
            <a:r>
              <a:rPr lang="hu-HU" dirty="0"/>
              <a:t>SQL:2008 – </a:t>
            </a:r>
            <a:r>
              <a:rPr lang="hu-HU" dirty="0" err="1"/>
              <a:t>Expansions</a:t>
            </a:r>
            <a:r>
              <a:rPr lang="hu-HU" dirty="0"/>
              <a:t> and </a:t>
            </a:r>
            <a:r>
              <a:rPr lang="hu-HU" dirty="0" err="1"/>
              <a:t>corrections</a:t>
            </a:r>
            <a:endParaRPr lang="hu-HU" dirty="0"/>
          </a:p>
          <a:p>
            <a:pPr lvl="1"/>
            <a:r>
              <a:rPr lang="hu-HU" dirty="0"/>
              <a:t>SQL:2011 – </a:t>
            </a:r>
            <a:r>
              <a:rPr lang="hu-HU" dirty="0" err="1"/>
              <a:t>Temporal</a:t>
            </a:r>
            <a:endParaRPr lang="hu-HU" dirty="0"/>
          </a:p>
          <a:p>
            <a:pPr lvl="1"/>
            <a:r>
              <a:rPr lang="hu-HU" dirty="0"/>
              <a:t>SQL:2016 – JSON, RPR, PTF, MDA (2019)</a:t>
            </a:r>
          </a:p>
        </p:txBody>
      </p:sp>
    </p:spTree>
    <p:extLst>
      <p:ext uri="{BB962C8B-B14F-4D97-AF65-F5344CB8AC3E}">
        <p14:creationId xmlns:p14="http://schemas.microsoft.com/office/powerpoint/2010/main" val="393784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90000" tIns="46800" rIns="90000" bIns="46800" rtlCol="0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hu-HU" altLang="hu-HU" dirty="0"/>
              <a:t>SQL utasítások csoportosítása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Lekérdezés (Data </a:t>
            </a:r>
            <a:r>
              <a:rPr lang="hu-HU" altLang="hu-HU" dirty="0" err="1"/>
              <a:t>Query</a:t>
            </a:r>
            <a:r>
              <a:rPr lang="hu-HU" altLang="hu-HU" dirty="0"/>
              <a:t> </a:t>
            </a:r>
            <a:r>
              <a:rPr lang="hu-HU" altLang="hu-HU" dirty="0" err="1"/>
              <a:t>Language</a:t>
            </a:r>
            <a:r>
              <a:rPr lang="hu-HU" altLang="hu-HU" dirty="0"/>
              <a:t> - DQL)</a:t>
            </a:r>
          </a:p>
          <a:p>
            <a:pPr marL="741363" lvl="1" indent="-284163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SELECT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adatkezelés (Data </a:t>
            </a:r>
            <a:r>
              <a:rPr lang="hu-HU" altLang="hu-HU" dirty="0" err="1"/>
              <a:t>Manipulation</a:t>
            </a:r>
            <a:r>
              <a:rPr lang="hu-HU" altLang="hu-HU" dirty="0"/>
              <a:t> </a:t>
            </a:r>
            <a:r>
              <a:rPr lang="hu-HU" altLang="hu-HU" dirty="0" err="1"/>
              <a:t>Language</a:t>
            </a:r>
            <a:r>
              <a:rPr lang="hu-HU" altLang="hu-HU" dirty="0"/>
              <a:t> - DML)</a:t>
            </a:r>
          </a:p>
          <a:p>
            <a:pPr marL="741363" lvl="1" indent="-284163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INSERT, UPDATE, DELETE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adatstruktúra felépítés (Data </a:t>
            </a:r>
            <a:r>
              <a:rPr lang="hu-HU" altLang="hu-HU" dirty="0" err="1"/>
              <a:t>Definition</a:t>
            </a:r>
            <a:r>
              <a:rPr lang="hu-HU" altLang="hu-HU" dirty="0"/>
              <a:t> </a:t>
            </a:r>
            <a:r>
              <a:rPr lang="hu-HU" altLang="hu-HU" dirty="0" err="1"/>
              <a:t>Language</a:t>
            </a:r>
            <a:r>
              <a:rPr lang="hu-HU" altLang="hu-HU" dirty="0"/>
              <a:t> - DDL)</a:t>
            </a:r>
          </a:p>
          <a:p>
            <a:pPr marL="741363" lvl="1" indent="-284163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CREATE, DROP, ALTER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védelem, tranzakció kezelés (Data </a:t>
            </a:r>
            <a:r>
              <a:rPr lang="hu-HU" altLang="hu-HU" dirty="0" err="1"/>
              <a:t>Control</a:t>
            </a:r>
            <a:r>
              <a:rPr lang="hu-HU" altLang="hu-HU" dirty="0"/>
              <a:t> </a:t>
            </a:r>
            <a:r>
              <a:rPr lang="hu-HU" altLang="hu-HU" dirty="0" err="1"/>
              <a:t>Language</a:t>
            </a:r>
            <a:r>
              <a:rPr lang="hu-HU" altLang="hu-HU" dirty="0"/>
              <a:t> - DCL)</a:t>
            </a:r>
          </a:p>
          <a:p>
            <a:pPr marL="741363" lvl="1" indent="-284163"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u-HU" altLang="hu-HU" dirty="0"/>
              <a:t>GRANT, REVOKE, COMMIT, ROLLBACK</a:t>
            </a:r>
          </a:p>
        </p:txBody>
      </p:sp>
    </p:spTree>
    <p:extLst>
      <p:ext uri="{BB962C8B-B14F-4D97-AF65-F5344CB8AC3E}">
        <p14:creationId xmlns:p14="http://schemas.microsoft.com/office/powerpoint/2010/main" val="3417390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Lekérdezés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sz="2400" dirty="0">
                <a:solidFill>
                  <a:srgbClr val="C00000"/>
                </a:solidFill>
              </a:rPr>
              <a:t>[látni kívánt adattábla oszlopainak a felsorolása]</a:t>
            </a:r>
          </a:p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sz="2000" dirty="0">
                <a:solidFill>
                  <a:srgbClr val="C00000"/>
                </a:solidFill>
              </a:rPr>
              <a:t>[</a:t>
            </a:r>
            <a:r>
              <a:rPr lang="hu-HU" sz="2400" dirty="0">
                <a:solidFill>
                  <a:srgbClr val="C00000"/>
                </a:solidFill>
              </a:rPr>
              <a:t>végrehajtáshoz</a:t>
            </a:r>
            <a:r>
              <a:rPr lang="hu-HU" sz="2000" dirty="0">
                <a:solidFill>
                  <a:srgbClr val="C00000"/>
                </a:solidFill>
              </a:rPr>
              <a:t> </a:t>
            </a:r>
            <a:r>
              <a:rPr lang="hu-HU" sz="2400" dirty="0">
                <a:solidFill>
                  <a:srgbClr val="C00000"/>
                </a:solidFill>
              </a:rPr>
              <a:t>szükséges adattáblák megadása a kapcsolataikkal együtt]</a:t>
            </a:r>
          </a:p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sz="2400" dirty="0">
                <a:solidFill>
                  <a:srgbClr val="C00000"/>
                </a:solidFill>
              </a:rPr>
              <a:t>[forrásadatok sorainak a szűrése logikai feltétel megadásával]</a:t>
            </a:r>
          </a:p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BY </a:t>
            </a:r>
            <a:r>
              <a:rPr lang="hu-HU" sz="2400" dirty="0">
                <a:solidFill>
                  <a:srgbClr val="C00000"/>
                </a:solidFill>
              </a:rPr>
              <a:t>[mely oszlop azonos értékei alapján hozzon létre új sorokat]</a:t>
            </a:r>
          </a:p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sz="2400" dirty="0">
                <a:solidFill>
                  <a:srgbClr val="C00000"/>
                </a:solidFill>
              </a:rPr>
              <a:t>[összegzett sorok szűrése logikai feltétel megadásával]</a:t>
            </a:r>
          </a:p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BY </a:t>
            </a:r>
            <a:r>
              <a:rPr lang="hu-HU" dirty="0">
                <a:solidFill>
                  <a:srgbClr val="C00000"/>
                </a:solidFill>
              </a:rPr>
              <a:t>	</a:t>
            </a:r>
            <a:r>
              <a:rPr lang="hu-HU" sz="2400" dirty="0">
                <a:solidFill>
                  <a:srgbClr val="C00000"/>
                </a:solidFill>
              </a:rPr>
              <a:t>[eredmény adatainak a sorba rendezése]</a:t>
            </a:r>
          </a:p>
          <a:p>
            <a:pPr marL="1614488" indent="-1614488">
              <a:buNone/>
            </a:pPr>
            <a:r>
              <a:rPr lang="hu-H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sz="2400" dirty="0">
                <a:solidFill>
                  <a:srgbClr val="C00000"/>
                </a:solidFill>
              </a:rPr>
              <a:t>[eredménytáblában megjelenítendő sorok számának a meghatározása]</a:t>
            </a:r>
          </a:p>
        </p:txBody>
      </p:sp>
    </p:spTree>
    <p:extLst>
      <p:ext uri="{BB962C8B-B14F-4D97-AF65-F5344CB8AC3E}">
        <p14:creationId xmlns:p14="http://schemas.microsoft.com/office/powerpoint/2010/main" val="137077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5FCACA-0EA5-B247-652B-A72C7801B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SELECT feldolgozási sorrend 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F7014A-259D-41DC-B082-A47D3FF8B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FROM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ON (the JOIN feature)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JOIN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WHERE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GROUP BY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HAVING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SELECT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DISTINCT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ORDER BY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967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701</Words>
  <Application>Microsoft Office PowerPoint</Application>
  <PresentationFormat>Szélesvásznú</PresentationFormat>
  <Paragraphs>97</Paragraphs>
  <Slides>13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-apple-system</vt:lpstr>
      <vt:lpstr>Arial</vt:lpstr>
      <vt:lpstr>Calibri</vt:lpstr>
      <vt:lpstr>Calibri Light</vt:lpstr>
      <vt:lpstr>Courier New</vt:lpstr>
      <vt:lpstr>Office-téma</vt:lpstr>
      <vt:lpstr>Office-téma</vt:lpstr>
      <vt:lpstr>Structured Query Language</vt:lpstr>
      <vt:lpstr>Mi nem az SQL?</vt:lpstr>
      <vt:lpstr>Története I.</vt:lpstr>
      <vt:lpstr>Története II.</vt:lpstr>
      <vt:lpstr>Története III.</vt:lpstr>
      <vt:lpstr>SQL Standards </vt:lpstr>
      <vt:lpstr>SQL utasítások csoportosítása</vt:lpstr>
      <vt:lpstr>Lekérdezés</vt:lpstr>
      <vt:lpstr>SELECT feldolgozási sorrend I.</vt:lpstr>
      <vt:lpstr>SELECT feldolgozási sorrend II.</vt:lpstr>
      <vt:lpstr>Belső vagy segéd SELECT</vt:lpstr>
      <vt:lpstr>Subqueries</vt:lpstr>
      <vt:lpstr>Táblák közötti kapcsolatok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Sándor Boros</dc:creator>
  <cp:lastModifiedBy>Boros Sándor</cp:lastModifiedBy>
  <cp:revision>22</cp:revision>
  <dcterms:created xsi:type="dcterms:W3CDTF">2020-10-03T18:18:41Z</dcterms:created>
  <dcterms:modified xsi:type="dcterms:W3CDTF">2023-07-27T18:34:38Z</dcterms:modified>
</cp:coreProperties>
</file>