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68" r:id="rId18"/>
    <p:sldId id="271" r:id="rId19"/>
    <p:sldId id="272" r:id="rId20"/>
    <p:sldId id="270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1" r:id="rId29"/>
    <p:sldId id="282" r:id="rId30"/>
    <p:sldId id="286" r:id="rId31"/>
    <p:sldId id="283" r:id="rId32"/>
    <p:sldId id="287" r:id="rId33"/>
    <p:sldId id="288" r:id="rId34"/>
    <p:sldId id="284" r:id="rId35"/>
    <p:sldId id="285" r:id="rId36"/>
    <p:sldId id="289" r:id="rId37"/>
    <p:sldId id="299" r:id="rId38"/>
    <p:sldId id="290" r:id="rId39"/>
    <p:sldId id="296" r:id="rId40"/>
    <p:sldId id="291" r:id="rId41"/>
    <p:sldId id="295" r:id="rId42"/>
    <p:sldId id="292" r:id="rId43"/>
    <p:sldId id="293" r:id="rId44"/>
    <p:sldId id="297" r:id="rId45"/>
    <p:sldId id="298" r:id="rId46"/>
    <p:sldId id="294" r:id="rId47"/>
    <p:sldId id="300" r:id="rId48"/>
    <p:sldId id="301" r:id="rId49"/>
    <p:sldId id="302" r:id="rId50"/>
    <p:sldId id="303" r:id="rId51"/>
    <p:sldId id="304" r:id="rId52"/>
    <p:sldId id="305" r:id="rId5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ableStyles" Target="tableStyle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os Sándor" userId="824fad06-9ad0-45c7-94c2-f62cbd31f36e" providerId="ADAL" clId="{CFBADCB0-030E-4B34-834F-ABFA58A4A07D}"/>
    <pc:docChg chg="custSel addSld delSld modSld addMainMaster modMainMaster">
      <pc:chgData name="Boros Sándor" userId="824fad06-9ad0-45c7-94c2-f62cbd31f36e" providerId="ADAL" clId="{CFBADCB0-030E-4B34-834F-ABFA58A4A07D}" dt="2023-07-28T05:09:29.449" v="430" actId="108"/>
      <pc:docMkLst>
        <pc:docMk/>
      </pc:docMkLst>
      <pc:sldChg chg="modSp mod">
        <pc:chgData name="Boros Sándor" userId="824fad06-9ad0-45c7-94c2-f62cbd31f36e" providerId="ADAL" clId="{CFBADCB0-030E-4B34-834F-ABFA58A4A07D}" dt="2023-07-28T04:39:07.372" v="130" actId="20577"/>
        <pc:sldMkLst>
          <pc:docMk/>
          <pc:sldMk cId="121655030" sldId="256"/>
        </pc:sldMkLst>
        <pc:spChg chg="mod">
          <ac:chgData name="Boros Sándor" userId="824fad06-9ad0-45c7-94c2-f62cbd31f36e" providerId="ADAL" clId="{CFBADCB0-030E-4B34-834F-ABFA58A4A07D}" dt="2023-07-28T04:39:07.372" v="130" actId="20577"/>
          <ac:spMkLst>
            <pc:docMk/>
            <pc:sldMk cId="121655030" sldId="256"/>
            <ac:spMk id="5" creationId="{00000000-0000-0000-0000-000000000000}"/>
          </ac:spMkLst>
        </pc:spChg>
      </pc:sldChg>
      <pc:sldChg chg="del">
        <pc:chgData name="Boros Sándor" userId="824fad06-9ad0-45c7-94c2-f62cbd31f36e" providerId="ADAL" clId="{CFBADCB0-030E-4B34-834F-ABFA58A4A07D}" dt="2023-07-28T04:39:14.485" v="131" actId="2696"/>
        <pc:sldMkLst>
          <pc:docMk/>
          <pc:sldMk cId="3852067152" sldId="257"/>
        </pc:sldMkLst>
      </pc:sldChg>
      <pc:sldChg chg="modSp mod">
        <pc:chgData name="Boros Sándor" userId="824fad06-9ad0-45c7-94c2-f62cbd31f36e" providerId="ADAL" clId="{CFBADCB0-030E-4B34-834F-ABFA58A4A07D}" dt="2023-07-28T04:39:30.947" v="139" actId="20577"/>
        <pc:sldMkLst>
          <pc:docMk/>
          <pc:sldMk cId="1548667180" sldId="258"/>
        </pc:sldMkLst>
        <pc:spChg chg="mod">
          <ac:chgData name="Boros Sándor" userId="824fad06-9ad0-45c7-94c2-f62cbd31f36e" providerId="ADAL" clId="{CFBADCB0-030E-4B34-834F-ABFA58A4A07D}" dt="2023-07-28T04:39:30.947" v="139" actId="20577"/>
          <ac:spMkLst>
            <pc:docMk/>
            <pc:sldMk cId="1548667180" sldId="258"/>
            <ac:spMk id="3" creationId="{00000000-0000-0000-0000-000000000000}"/>
          </ac:spMkLst>
        </pc:spChg>
      </pc:sldChg>
      <pc:sldChg chg="modSp mod">
        <pc:chgData name="Boros Sándor" userId="824fad06-9ad0-45c7-94c2-f62cbd31f36e" providerId="ADAL" clId="{CFBADCB0-030E-4B34-834F-ABFA58A4A07D}" dt="2023-07-28T04:40:39.090" v="173" actId="20577"/>
        <pc:sldMkLst>
          <pc:docMk/>
          <pc:sldMk cId="3872962395" sldId="259"/>
        </pc:sldMkLst>
        <pc:spChg chg="mod">
          <ac:chgData name="Boros Sándor" userId="824fad06-9ad0-45c7-94c2-f62cbd31f36e" providerId="ADAL" clId="{CFBADCB0-030E-4B34-834F-ABFA58A4A07D}" dt="2023-07-28T04:40:39.090" v="173" actId="20577"/>
          <ac:spMkLst>
            <pc:docMk/>
            <pc:sldMk cId="3872962395" sldId="259"/>
            <ac:spMk id="3" creationId="{00000000-0000-0000-0000-000000000000}"/>
          </ac:spMkLst>
        </pc:spChg>
      </pc:sldChg>
      <pc:sldChg chg="modSp mod">
        <pc:chgData name="Boros Sándor" userId="824fad06-9ad0-45c7-94c2-f62cbd31f36e" providerId="ADAL" clId="{CFBADCB0-030E-4B34-834F-ABFA58A4A07D}" dt="2023-07-28T04:41:38.402" v="189" actId="20577"/>
        <pc:sldMkLst>
          <pc:docMk/>
          <pc:sldMk cId="705992529" sldId="261"/>
        </pc:sldMkLst>
        <pc:spChg chg="mod">
          <ac:chgData name="Boros Sándor" userId="824fad06-9ad0-45c7-94c2-f62cbd31f36e" providerId="ADAL" clId="{CFBADCB0-030E-4B34-834F-ABFA58A4A07D}" dt="2023-07-28T04:41:38.402" v="189" actId="20577"/>
          <ac:spMkLst>
            <pc:docMk/>
            <pc:sldMk cId="705992529" sldId="261"/>
            <ac:spMk id="3" creationId="{00000000-0000-0000-0000-000000000000}"/>
          </ac:spMkLst>
        </pc:spChg>
      </pc:sldChg>
      <pc:sldChg chg="modSp mod">
        <pc:chgData name="Boros Sándor" userId="824fad06-9ad0-45c7-94c2-f62cbd31f36e" providerId="ADAL" clId="{CFBADCB0-030E-4B34-834F-ABFA58A4A07D}" dt="2023-07-28T04:41:58.849" v="197" actId="20577"/>
        <pc:sldMkLst>
          <pc:docMk/>
          <pc:sldMk cId="2302239277" sldId="262"/>
        </pc:sldMkLst>
        <pc:spChg chg="mod">
          <ac:chgData name="Boros Sándor" userId="824fad06-9ad0-45c7-94c2-f62cbd31f36e" providerId="ADAL" clId="{CFBADCB0-030E-4B34-834F-ABFA58A4A07D}" dt="2023-07-28T04:41:58.849" v="197" actId="20577"/>
          <ac:spMkLst>
            <pc:docMk/>
            <pc:sldMk cId="2302239277" sldId="262"/>
            <ac:spMk id="3" creationId="{00000000-0000-0000-0000-000000000000}"/>
          </ac:spMkLst>
        </pc:spChg>
      </pc:sldChg>
      <pc:sldChg chg="modSp mod">
        <pc:chgData name="Boros Sándor" userId="824fad06-9ad0-45c7-94c2-f62cbd31f36e" providerId="ADAL" clId="{CFBADCB0-030E-4B34-834F-ABFA58A4A07D}" dt="2023-07-28T04:42:45.143" v="200" actId="20577"/>
        <pc:sldMkLst>
          <pc:docMk/>
          <pc:sldMk cId="962897707" sldId="263"/>
        </pc:sldMkLst>
        <pc:spChg chg="mod">
          <ac:chgData name="Boros Sándor" userId="824fad06-9ad0-45c7-94c2-f62cbd31f36e" providerId="ADAL" clId="{CFBADCB0-030E-4B34-834F-ABFA58A4A07D}" dt="2023-07-28T04:42:45.143" v="200" actId="20577"/>
          <ac:spMkLst>
            <pc:docMk/>
            <pc:sldMk cId="962897707" sldId="263"/>
            <ac:spMk id="3" creationId="{00000000-0000-0000-0000-000000000000}"/>
          </ac:spMkLst>
        </pc:spChg>
      </pc:sldChg>
      <pc:sldChg chg="modSp add mod">
        <pc:chgData name="Boros Sándor" userId="824fad06-9ad0-45c7-94c2-f62cbd31f36e" providerId="ADAL" clId="{CFBADCB0-030E-4B34-834F-ABFA58A4A07D}" dt="2023-07-27T19:06:32.486" v="101" actId="122"/>
        <pc:sldMkLst>
          <pc:docMk/>
          <pc:sldMk cId="264504017" sldId="300"/>
        </pc:sldMkLst>
        <pc:graphicFrameChg chg="modGraphic">
          <ac:chgData name="Boros Sándor" userId="824fad06-9ad0-45c7-94c2-f62cbd31f36e" providerId="ADAL" clId="{CFBADCB0-030E-4B34-834F-ABFA58A4A07D}" dt="2023-07-27T19:06:32.486" v="101" actId="122"/>
          <ac:graphicFrameMkLst>
            <pc:docMk/>
            <pc:sldMk cId="264504017" sldId="300"/>
            <ac:graphicFrameMk id="4" creationId="{D72D2DD1-ABA5-DA03-88CC-E17229EAD1C1}"/>
          </ac:graphicFrameMkLst>
        </pc:graphicFrameChg>
      </pc:sldChg>
      <pc:sldChg chg="modSp add mod">
        <pc:chgData name="Boros Sándor" userId="824fad06-9ad0-45c7-94c2-f62cbd31f36e" providerId="ADAL" clId="{CFBADCB0-030E-4B34-834F-ABFA58A4A07D}" dt="2023-07-27T19:06:09.398" v="100" actId="404"/>
        <pc:sldMkLst>
          <pc:docMk/>
          <pc:sldMk cId="2106281588" sldId="301"/>
        </pc:sldMkLst>
        <pc:spChg chg="mod">
          <ac:chgData name="Boros Sándor" userId="824fad06-9ad0-45c7-94c2-f62cbd31f36e" providerId="ADAL" clId="{CFBADCB0-030E-4B34-834F-ABFA58A4A07D}" dt="2023-07-27T19:06:09.398" v="100" actId="404"/>
          <ac:spMkLst>
            <pc:docMk/>
            <pc:sldMk cId="2106281588" sldId="301"/>
            <ac:spMk id="2" creationId="{C21698DF-A9A9-F32D-11DF-269995B54DB6}"/>
          </ac:spMkLst>
        </pc:spChg>
      </pc:sldChg>
      <pc:sldChg chg="modSp add mod">
        <pc:chgData name="Boros Sándor" userId="824fad06-9ad0-45c7-94c2-f62cbd31f36e" providerId="ADAL" clId="{CFBADCB0-030E-4B34-834F-ABFA58A4A07D}" dt="2023-07-27T19:06:01.982" v="97" actId="404"/>
        <pc:sldMkLst>
          <pc:docMk/>
          <pc:sldMk cId="1656491211" sldId="302"/>
        </pc:sldMkLst>
        <pc:spChg chg="mod">
          <ac:chgData name="Boros Sándor" userId="824fad06-9ad0-45c7-94c2-f62cbd31f36e" providerId="ADAL" clId="{CFBADCB0-030E-4B34-834F-ABFA58A4A07D}" dt="2023-07-27T19:06:01.982" v="97" actId="404"/>
          <ac:spMkLst>
            <pc:docMk/>
            <pc:sldMk cId="1656491211" sldId="302"/>
            <ac:spMk id="2" creationId="{C21698DF-A9A9-F32D-11DF-269995B54DB6}"/>
          </ac:spMkLst>
        </pc:spChg>
      </pc:sldChg>
      <pc:sldChg chg="modSp add mod">
        <pc:chgData name="Boros Sándor" userId="824fad06-9ad0-45c7-94c2-f62cbd31f36e" providerId="ADAL" clId="{CFBADCB0-030E-4B34-834F-ABFA58A4A07D}" dt="2023-07-27T19:05:53.325" v="94" actId="404"/>
        <pc:sldMkLst>
          <pc:docMk/>
          <pc:sldMk cId="2286445104" sldId="303"/>
        </pc:sldMkLst>
        <pc:spChg chg="mod">
          <ac:chgData name="Boros Sándor" userId="824fad06-9ad0-45c7-94c2-f62cbd31f36e" providerId="ADAL" clId="{CFBADCB0-030E-4B34-834F-ABFA58A4A07D}" dt="2023-07-27T19:05:53.325" v="94" actId="404"/>
          <ac:spMkLst>
            <pc:docMk/>
            <pc:sldMk cId="2286445104" sldId="303"/>
            <ac:spMk id="2" creationId="{C21698DF-A9A9-F32D-11DF-269995B54DB6}"/>
          </ac:spMkLst>
        </pc:spChg>
      </pc:sldChg>
      <pc:sldChg chg="modSp add mod">
        <pc:chgData name="Boros Sándor" userId="824fad06-9ad0-45c7-94c2-f62cbd31f36e" providerId="ADAL" clId="{CFBADCB0-030E-4B34-834F-ABFA58A4A07D}" dt="2023-07-27T19:08:01.266" v="124" actId="27636"/>
        <pc:sldMkLst>
          <pc:docMk/>
          <pc:sldMk cId="2406084547" sldId="304"/>
        </pc:sldMkLst>
        <pc:spChg chg="mod">
          <ac:chgData name="Boros Sándor" userId="824fad06-9ad0-45c7-94c2-f62cbd31f36e" providerId="ADAL" clId="{CFBADCB0-030E-4B34-834F-ABFA58A4A07D}" dt="2023-07-27T19:05:44.469" v="91" actId="403"/>
          <ac:spMkLst>
            <pc:docMk/>
            <pc:sldMk cId="2406084547" sldId="304"/>
            <ac:spMk id="2" creationId="{C21698DF-A9A9-F32D-11DF-269995B54DB6}"/>
          </ac:spMkLst>
        </pc:spChg>
        <pc:spChg chg="mod">
          <ac:chgData name="Boros Sándor" userId="824fad06-9ad0-45c7-94c2-f62cbd31f36e" providerId="ADAL" clId="{CFBADCB0-030E-4B34-834F-ABFA58A4A07D}" dt="2023-07-27T19:08:01.266" v="124" actId="27636"/>
          <ac:spMkLst>
            <pc:docMk/>
            <pc:sldMk cId="2406084547" sldId="304"/>
            <ac:spMk id="3" creationId="{D0BAA6DB-61DA-5185-4E76-604915292947}"/>
          </ac:spMkLst>
        </pc:spChg>
      </pc:sldChg>
      <pc:sldChg chg="modSp add mod">
        <pc:chgData name="Boros Sándor" userId="824fad06-9ad0-45c7-94c2-f62cbd31f36e" providerId="ADAL" clId="{CFBADCB0-030E-4B34-834F-ABFA58A4A07D}" dt="2023-07-28T05:09:29.449" v="430" actId="108"/>
        <pc:sldMkLst>
          <pc:docMk/>
          <pc:sldMk cId="1363111859" sldId="305"/>
        </pc:sldMkLst>
        <pc:spChg chg="mod">
          <ac:chgData name="Boros Sándor" userId="824fad06-9ad0-45c7-94c2-f62cbd31f36e" providerId="ADAL" clId="{CFBADCB0-030E-4B34-834F-ABFA58A4A07D}" dt="2023-07-28T05:00:58.911" v="217" actId="20577"/>
          <ac:spMkLst>
            <pc:docMk/>
            <pc:sldMk cId="1363111859" sldId="305"/>
            <ac:spMk id="2" creationId="{C21698DF-A9A9-F32D-11DF-269995B54DB6}"/>
          </ac:spMkLst>
        </pc:spChg>
        <pc:spChg chg="mod">
          <ac:chgData name="Boros Sándor" userId="824fad06-9ad0-45c7-94c2-f62cbd31f36e" providerId="ADAL" clId="{CFBADCB0-030E-4B34-834F-ABFA58A4A07D}" dt="2023-07-28T05:09:29.449" v="430" actId="108"/>
          <ac:spMkLst>
            <pc:docMk/>
            <pc:sldMk cId="1363111859" sldId="305"/>
            <ac:spMk id="3" creationId="{D0BAA6DB-61DA-5185-4E76-604915292947}"/>
          </ac:spMkLst>
        </pc:spChg>
      </pc:sldChg>
      <pc:sldMasterChg chg="add addSldLayout">
        <pc:chgData name="Boros Sándor" userId="824fad06-9ad0-45c7-94c2-f62cbd31f36e" providerId="ADAL" clId="{CFBADCB0-030E-4B34-834F-ABFA58A4A07D}" dt="2023-07-27T18:35:45.982" v="0" actId="27028"/>
        <pc:sldMasterMkLst>
          <pc:docMk/>
          <pc:sldMasterMk cId="1018106269" sldId="2147483648"/>
        </pc:sldMasterMkLst>
        <pc:sldLayoutChg chg="add">
          <pc:chgData name="Boros Sándor" userId="824fad06-9ad0-45c7-94c2-f62cbd31f36e" providerId="ADAL" clId="{CFBADCB0-030E-4B34-834F-ABFA58A4A07D}" dt="2023-07-27T18:35:45.982" v="0" actId="27028"/>
          <pc:sldLayoutMkLst>
            <pc:docMk/>
            <pc:sldMasterMk cId="1018106269" sldId="2147483648"/>
            <pc:sldLayoutMk cId="1764902762" sldId="2147483650"/>
          </pc:sldLayoutMkLst>
        </pc:sldLayoutChg>
      </pc:sldMasterChg>
      <pc:sldMasterChg chg="replId modSldLayout">
        <pc:chgData name="Boros Sándor" userId="824fad06-9ad0-45c7-94c2-f62cbd31f36e" providerId="ADAL" clId="{CFBADCB0-030E-4B34-834F-ABFA58A4A07D}" dt="2023-07-27T18:35:45.982" v="0" actId="27028"/>
        <pc:sldMasterMkLst>
          <pc:docMk/>
          <pc:sldMasterMk cId="2411386130" sldId="2147483660"/>
        </pc:sldMasterMkLst>
        <pc:sldLayoutChg chg="replId">
          <pc:chgData name="Boros Sándor" userId="824fad06-9ad0-45c7-94c2-f62cbd31f36e" providerId="ADAL" clId="{CFBADCB0-030E-4B34-834F-ABFA58A4A07D}" dt="2023-07-27T18:35:45.982" v="0" actId="27028"/>
          <pc:sldLayoutMkLst>
            <pc:docMk/>
            <pc:sldMasterMk cId="2411386130" sldId="2147483660"/>
            <pc:sldLayoutMk cId="3138257849" sldId="2147483661"/>
          </pc:sldLayoutMkLst>
        </pc:sldLayoutChg>
      </pc:sldMasterChg>
    </pc:docChg>
  </pc:docChgLst>
  <pc:docChgLst>
    <pc:chgData name="Boros Sándor" userId="824fad06-9ad0-45c7-94c2-f62cbd31f36e" providerId="ADAL" clId="{46DB7AC2-4899-4496-BE96-04CA01F5C398}"/>
    <pc:docChg chg="modSld">
      <pc:chgData name="Boros Sándor" userId="824fad06-9ad0-45c7-94c2-f62cbd31f36e" providerId="ADAL" clId="{46DB7AC2-4899-4496-BE96-04CA01F5C398}" dt="2023-03-24T14:47:14.745" v="3" actId="1076"/>
      <pc:docMkLst>
        <pc:docMk/>
      </pc:docMkLst>
      <pc:sldChg chg="modSp mod">
        <pc:chgData name="Boros Sándor" userId="824fad06-9ad0-45c7-94c2-f62cbd31f36e" providerId="ADAL" clId="{46DB7AC2-4899-4496-BE96-04CA01F5C398}" dt="2023-03-23T14:30:15.099" v="1" actId="108"/>
        <pc:sldMkLst>
          <pc:docMk/>
          <pc:sldMk cId="1886939917" sldId="287"/>
        </pc:sldMkLst>
        <pc:spChg chg="mod">
          <ac:chgData name="Boros Sándor" userId="824fad06-9ad0-45c7-94c2-f62cbd31f36e" providerId="ADAL" clId="{46DB7AC2-4899-4496-BE96-04CA01F5C398}" dt="2023-03-23T14:30:15.099" v="1" actId="108"/>
          <ac:spMkLst>
            <pc:docMk/>
            <pc:sldMk cId="1886939917" sldId="287"/>
            <ac:spMk id="3" creationId="{E1499AF5-F193-45A9-94D1-73F28B793A67}"/>
          </ac:spMkLst>
        </pc:spChg>
      </pc:sldChg>
      <pc:sldChg chg="modSp">
        <pc:chgData name="Boros Sándor" userId="824fad06-9ad0-45c7-94c2-f62cbd31f36e" providerId="ADAL" clId="{46DB7AC2-4899-4496-BE96-04CA01F5C398}" dt="2023-03-24T14:47:14.745" v="3" actId="1076"/>
        <pc:sldMkLst>
          <pc:docMk/>
          <pc:sldMk cId="3134381819" sldId="293"/>
        </pc:sldMkLst>
        <pc:picChg chg="mod">
          <ac:chgData name="Boros Sándor" userId="824fad06-9ad0-45c7-94c2-f62cbd31f36e" providerId="ADAL" clId="{46DB7AC2-4899-4496-BE96-04CA01F5C398}" dt="2023-03-24T14:47:14.745" v="3" actId="1076"/>
          <ac:picMkLst>
            <pc:docMk/>
            <pc:sldMk cId="3134381819" sldId="293"/>
            <ac:picMk id="1026" creationId="{2E6B1842-1175-4DC3-AF41-0BD1B233799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615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403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152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87E5B1-686E-42A3-9B68-33F9EE328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8DDE32-194A-4F1D-962C-92A50FE9A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CE170C4-E347-4346-AD35-48F76BDB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6B39-ACD8-4DA0-B5D7-39C74D145D87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784EAF7-80C9-4F22-9D95-C9754EE9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36B71A9-AEBA-4962-A403-41CD5D0DC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1E46-FF76-4DD9-90C6-CA6CEE86E4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490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825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109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412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694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472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71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64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93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28422-89FD-43A0-9C03-F6286E9BA3BE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E2DF8-A63C-4ADF-AE91-67A76CCF258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138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5130266-6493-46F4-B95F-50D1E3CA8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8D82B32-60F8-40D5-9262-9F820E6EF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9CDBAF3-349E-41F2-A6B9-DFD8362AD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E6B39-ACD8-4DA0-B5D7-39C74D145D87}" type="datetimeFigureOut">
              <a:rPr lang="hu-HU" smtClean="0"/>
              <a:t>2023. 07. 28.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C8926F3-E1C6-424D-9290-BC03605E9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B0078FA-1D2B-42AD-8144-B2D5BA7EF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31E46-FF76-4DD9-90C6-CA6CEE86E4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810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Tárolt eljárások</a:t>
            </a: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Tárolt eljárás - az adatbázis szerver adatbázisában tárolt SQL utasítások gyűjteménye, ami egy adott feladatot valósít meg. </a:t>
            </a:r>
          </a:p>
        </p:txBody>
      </p:sp>
    </p:spTree>
    <p:extLst>
      <p:ext uri="{BB962C8B-B14F-4D97-AF65-F5344CB8AC3E}">
        <p14:creationId xmlns:p14="http://schemas.microsoft.com/office/powerpoint/2010/main" val="121655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Alapértelmezett elválasztó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 tárolt eljárás több, pontosvesszővel (;) elválasztott utasításból áll.</a:t>
            </a:r>
          </a:p>
          <a:p>
            <a:pPr algn="just"/>
            <a:r>
              <a:rPr lang="hu-HU" dirty="0"/>
              <a:t>Ha nem változtatjuk meg az utasítás lezáró karakter, akkor a program nem a teljes tárolt eljárást fogja kezelni egyetlen utasításként, hanem a sok  különálló utasítást egyenként hajtaná végre.</a:t>
            </a:r>
          </a:p>
          <a:p>
            <a:pPr algn="just"/>
            <a:r>
              <a:rPr lang="hu-HU" dirty="0"/>
              <a:t> </a:t>
            </a:r>
            <a:r>
              <a:rPr lang="hu-HU" b="1" dirty="0">
                <a:solidFill>
                  <a:srgbClr val="FF0000"/>
                </a:solidFill>
              </a:rPr>
              <a:t>ideiglenesen</a:t>
            </a:r>
            <a:r>
              <a:rPr lang="hu-HU" dirty="0"/>
              <a:t> újra kell definiálnia az elválasztót, hogy a teljes tárolt eljárást egyetlen utasításként továbbítsa a kiszolgálónak.</a:t>
            </a:r>
          </a:p>
          <a:p>
            <a:pPr algn="just"/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dirty="0"/>
              <a:t> </a:t>
            </a:r>
            <a:r>
              <a:rPr lang="hu-HU" dirty="0" err="1"/>
              <a:t>delimiter_character</a:t>
            </a:r>
            <a:r>
              <a:rPr lang="hu-HU" dirty="0"/>
              <a:t> </a:t>
            </a:r>
          </a:p>
          <a:p>
            <a:pPr algn="just"/>
            <a:r>
              <a:rPr lang="hu-HU" dirty="0" err="1"/>
              <a:t>delimiter_character</a:t>
            </a:r>
            <a:r>
              <a:rPr lang="hu-HU" dirty="0"/>
              <a:t>  -&gt;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//</a:t>
            </a:r>
            <a:r>
              <a:rPr lang="hu-HU" dirty="0"/>
              <a:t> vagy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$$</a:t>
            </a:r>
            <a:r>
              <a:rPr lang="hu-HU" dirty="0"/>
              <a:t> vagy …</a:t>
            </a:r>
          </a:p>
          <a:p>
            <a:pPr algn="just"/>
            <a:r>
              <a:rPr lang="hu-HU" dirty="0"/>
              <a:t>Visszaállítás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dirty="0"/>
              <a:t> ;</a:t>
            </a: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3943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Létrehozás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Határolót megváltoztatjuk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Megadjuk az eljárás nevét és paramétereit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</a:t>
            </a:r>
            <a:r>
              <a:rPr lang="hu-HU" dirty="0"/>
              <a:t> …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dirty="0"/>
              <a:t> határoló kulcsszavak közé írjuk az SQL utasításainkat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Visszaállítjuk a határolót (;)</a:t>
            </a:r>
            <a:endParaRPr lang="en-US" dirty="0"/>
          </a:p>
          <a:p>
            <a:pPr marL="0" indent="0">
              <a:buNone/>
            </a:pPr>
            <a:endParaRPr lang="hu-H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0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Szintakszis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sz="2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$$</a:t>
            </a:r>
          </a:p>
          <a:p>
            <a:pPr marL="0" indent="0">
              <a:buNone/>
            </a:pPr>
            <a:endParaRPr lang="hu-HU" sz="280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sp_name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</a:t>
            </a:r>
            <a:r>
              <a:rPr lang="hu-HU" sz="2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statements</a:t>
            </a:r>
            <a:endParaRPr lang="hu-HU" sz="2800" b="0" dirty="0">
              <a:solidFill>
                <a:srgbClr val="008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$$</a:t>
            </a:r>
          </a:p>
          <a:p>
            <a:pPr marL="0" indent="0">
              <a:buNone/>
            </a:pP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225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Pizzas</a:t>
            </a:r>
            <a:r>
              <a:rPr lang="hu-HU" dirty="0"/>
              <a:t> példa létrehozásra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sz="2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$$</a:t>
            </a: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GetPizza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`pizza`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$$</a:t>
            </a:r>
          </a:p>
          <a:p>
            <a:pPr marL="0" indent="0"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77896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Futtatás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CALL</a:t>
            </a:r>
            <a:r>
              <a:rPr lang="hu-HU" dirty="0"/>
              <a:t> eljárásnév(paraméter[</a:t>
            </a:r>
            <a:r>
              <a:rPr lang="hu-HU" dirty="0" err="1"/>
              <a:t>ek</a:t>
            </a:r>
            <a:r>
              <a:rPr lang="hu-HU" dirty="0"/>
              <a:t>]);</a:t>
            </a:r>
          </a:p>
        </p:txBody>
      </p:sp>
    </p:spTree>
    <p:extLst>
      <p:ext uri="{BB962C8B-B14F-4D97-AF65-F5344CB8AC3E}">
        <p14:creationId xmlns:p14="http://schemas.microsoft.com/office/powerpoint/2010/main" val="649281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Törlés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DROP PROCEDURE </a:t>
            </a:r>
            <a:r>
              <a:rPr lang="hu-HU" dirty="0" err="1"/>
              <a:t>törli</a:t>
            </a:r>
            <a:r>
              <a:rPr lang="hu-HU" dirty="0"/>
              <a:t> a tárolt eljárást az adatbázisból.</a:t>
            </a:r>
          </a:p>
          <a:p>
            <a:pPr marL="457200" lvl="1" indent="0">
              <a:buNone/>
            </a:pPr>
            <a:endParaRPr lang="hu-HU" dirty="0"/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DROP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EXISTS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r>
              <a:rPr lang="en-US" sz="2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stored_procedure_name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9348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Módosítás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 a </a:t>
            </a:r>
            <a:r>
              <a:rPr lang="hu-HU" dirty="0" err="1">
                <a:solidFill>
                  <a:srgbClr val="FF0000"/>
                </a:solidFill>
              </a:rPr>
              <a:t>MySQL</a:t>
            </a:r>
            <a:r>
              <a:rPr lang="hu-HU" dirty="0">
                <a:solidFill>
                  <a:srgbClr val="FF0000"/>
                </a:solidFill>
              </a:rPr>
              <a:t> nem rendelkezik olyan utasítással</a:t>
            </a:r>
            <a:r>
              <a:rPr lang="hu-HU" dirty="0"/>
              <a:t>, amely lehetővé tenné a tárolt eljárás paramétereinek és törzsének közvetlen módosítását.</a:t>
            </a:r>
          </a:p>
          <a:p>
            <a:pPr algn="just"/>
            <a:r>
              <a:rPr lang="hu-HU" dirty="0"/>
              <a:t>változtatások végrehajtásához el kell dobnia az eljárást és újból létrehozni a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DROP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dirty="0"/>
              <a:t>és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 </a:t>
            </a:r>
            <a:r>
              <a:rPr lang="hu-HU" dirty="0"/>
              <a:t>utasítások használatával.</a:t>
            </a:r>
          </a:p>
        </p:txBody>
      </p:sp>
    </p:spTree>
    <p:extLst>
      <p:ext uri="{BB962C8B-B14F-4D97-AF65-F5344CB8AC3E}">
        <p14:creationId xmlns:p14="http://schemas.microsoft.com/office/powerpoint/2010/main" val="2312688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err="1">
                <a:solidFill>
                  <a:schemeClr val="accent1">
                    <a:lumMod val="50000"/>
                  </a:schemeClr>
                </a:solidFill>
              </a:rPr>
              <a:t>php</a:t>
            </a:r>
            <a:r>
              <a:rPr lang="hu-HU" b="1" i="1" dirty="0" err="1">
                <a:solidFill>
                  <a:schemeClr val="accent2"/>
                </a:solidFill>
              </a:rPr>
              <a:t>MyAdmin</a:t>
            </a:r>
            <a:endParaRPr lang="hu-HU" b="1" i="1" dirty="0">
              <a:solidFill>
                <a:schemeClr val="accent2"/>
              </a:solidFill>
            </a:endParaRPr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8459" y="1825625"/>
            <a:ext cx="88350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36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Adja meg a változó nevét a DECLARE kulcsszó után. A változó nevének meg kell felelnie a </a:t>
            </a:r>
            <a:r>
              <a:rPr lang="hu-HU" dirty="0" err="1"/>
              <a:t>MySQL</a:t>
            </a:r>
            <a:r>
              <a:rPr lang="hu-HU" dirty="0"/>
              <a:t> tábla oszlopneveinek elnevezési szabályainak.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Adja meg a változó adattípusát és hosszát. Egy változó bármilyen </a:t>
            </a:r>
            <a:r>
              <a:rPr lang="hu-HU" dirty="0" err="1"/>
              <a:t>MySQL</a:t>
            </a:r>
            <a:r>
              <a:rPr lang="hu-HU" dirty="0"/>
              <a:t> adattípusú lehet, mint például INT, VARCHAR és  DATETIME.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Rendeljen a változóhoz egy alapértelmezett értéket az DEFAULT opcióval. Ha engedélyezi a létrehozást érték megadása nélkül, akkor használja a NULL-t.</a:t>
            </a:r>
          </a:p>
          <a:p>
            <a:pPr marL="0" indent="0" algn="ctr">
              <a:buNone/>
            </a:pPr>
            <a:endParaRPr lang="hu-HU" sz="2000" b="1" dirty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DECLARE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variable_name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datatype(size) 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DEFAULT</a:t>
            </a:r>
            <a:r>
              <a:rPr lang="en-US" sz="2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default_value</a:t>
            </a:r>
            <a:r>
              <a:rPr lang="en-US" sz="2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];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452828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Paraméterek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MySQL</a:t>
            </a:r>
            <a:r>
              <a:rPr lang="hu-HU" dirty="0"/>
              <a:t>-ben egy paraméter átadásnak három módja van: </a:t>
            </a:r>
            <a:br>
              <a:rPr lang="hu-HU" dirty="0"/>
            </a:b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</a:t>
            </a:r>
            <a:r>
              <a:rPr lang="hu-HU" dirty="0"/>
              <a:t>,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OUT</a:t>
            </a:r>
            <a:r>
              <a:rPr lang="hu-HU" dirty="0"/>
              <a:t> vagy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INOUT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722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Fontosabb jellemzők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Egyedi neve van</a:t>
            </a:r>
          </a:p>
          <a:p>
            <a:r>
              <a:rPr lang="hu-HU" dirty="0"/>
              <a:t>Lefordított formában van</a:t>
            </a:r>
          </a:p>
          <a:p>
            <a:r>
              <a:rPr lang="hu-HU" dirty="0" err="1"/>
              <a:t>Paraméterezhető</a:t>
            </a:r>
            <a:endParaRPr lang="hu-HU" dirty="0"/>
          </a:p>
          <a:p>
            <a:r>
              <a:rPr lang="hu-HU" dirty="0"/>
              <a:t>Értéket adhat vissza a hívónak</a:t>
            </a:r>
          </a:p>
          <a:p>
            <a:r>
              <a:rPr lang="hu-HU" dirty="0"/>
              <a:t>További tárolt eljárást hívhat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8667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 paraméterek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</a:t>
            </a:r>
            <a:r>
              <a:rPr lang="hu-HU" dirty="0"/>
              <a:t> az alapértelmezett mód. Ha megad egy IN paramétert egy tárolt eljárásban, akkor a hívó programnak argumentumot kell átadnia a tárolt eljárásnak. Ezenkívül egy IN paraméter értéke védett. Ez azt jelenti, hogy ha az IN paraméter értéke is megváltozik a tárolt eljáráson belül, eredeti értéke megmarad a tárolt eljárás befejezése után. Más szavakkal, a tárolt eljárás csak a IN paraméter másolatán működik .</a:t>
            </a:r>
          </a:p>
        </p:txBody>
      </p:sp>
    </p:spTree>
    <p:extLst>
      <p:ext uri="{BB962C8B-B14F-4D97-AF65-F5344CB8AC3E}">
        <p14:creationId xmlns:p14="http://schemas.microsoft.com/office/powerpoint/2010/main" val="1659309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OUT paraméter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Egy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OUT</a:t>
            </a:r>
            <a:r>
              <a:rPr lang="hu-HU" dirty="0"/>
              <a:t> paraméter értéke megváltoztatható a tárolt eljáráson belül, és új értéke visszakerül a hívó programhoz. </a:t>
            </a:r>
          </a:p>
          <a:p>
            <a:pPr algn="just"/>
            <a:r>
              <a:rPr lang="hu-HU" dirty="0"/>
              <a:t>A tárolt eljárás nem tudja elérni a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OUT</a:t>
            </a:r>
            <a:r>
              <a:rPr lang="hu-HU" dirty="0"/>
              <a:t> paraméter kezdeti értékét, amikor elindul.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8299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INOUT paraméterek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INOUT</a:t>
            </a:r>
            <a:r>
              <a:rPr lang="hu-HU" dirty="0"/>
              <a:t>  paraméter kombinációja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</a:t>
            </a:r>
            <a:r>
              <a:rPr lang="hu-HU" dirty="0"/>
              <a:t>  és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OUT</a:t>
            </a:r>
            <a:r>
              <a:rPr lang="hu-HU" dirty="0"/>
              <a:t>  paramétereknek. Ez azt jelenti, hogy a hívó program átadhatja az argumentumot, a tárolt eljárás pedig módosíthatja a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INOUT</a:t>
            </a:r>
            <a:r>
              <a:rPr lang="hu-HU" dirty="0"/>
              <a:t> paramétert, és az új értéket visszahelyezheti a hívó programba.</a:t>
            </a:r>
          </a:p>
        </p:txBody>
      </p:sp>
    </p:spTree>
    <p:extLst>
      <p:ext uri="{BB962C8B-B14F-4D97-AF65-F5344CB8AC3E}">
        <p14:creationId xmlns:p14="http://schemas.microsoft.com/office/powerpoint/2010/main" val="2522063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Szintaxis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OUT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|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INOUT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i="1" dirty="0" err="1"/>
              <a:t>parameter_name</a:t>
            </a:r>
            <a:r>
              <a:rPr lang="en-US" dirty="0"/>
              <a:t> datatype[(length)]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9169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0188F5-8E4E-4AC6-A1A5-4E41A28A5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Mentés tárolt eljárásokkal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B5B283-2BF7-4741-8B87-45528EE55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C:\xampp\mysql\bin&gt;</a:t>
            </a:r>
            <a:r>
              <a:rPr lang="hu-HU" sz="2400" dirty="0">
                <a:solidFill>
                  <a:srgbClr val="FF0000"/>
                </a:solidFill>
              </a:rPr>
              <a:t>mysqldump</a:t>
            </a:r>
            <a:r>
              <a:rPr lang="hu-HU" sz="2400" dirty="0"/>
              <a:t>.exe -u </a:t>
            </a:r>
            <a:r>
              <a:rPr lang="hu-HU" sz="2400" dirty="0" err="1"/>
              <a:t>root</a:t>
            </a:r>
            <a:r>
              <a:rPr lang="hu-HU" sz="2400" dirty="0"/>
              <a:t> -p  pizza </a:t>
            </a:r>
            <a:r>
              <a:rPr lang="hu-HU" sz="2400" dirty="0">
                <a:solidFill>
                  <a:srgbClr val="FF0000"/>
                </a:solidFill>
              </a:rPr>
              <a:t>--</a:t>
            </a:r>
            <a:r>
              <a:rPr lang="hu-HU" sz="2400" dirty="0" err="1">
                <a:solidFill>
                  <a:srgbClr val="FF0000"/>
                </a:solidFill>
              </a:rPr>
              <a:t>routines</a:t>
            </a:r>
            <a:r>
              <a:rPr lang="hu-HU" sz="2400" dirty="0">
                <a:solidFill>
                  <a:srgbClr val="FF0000"/>
                </a:solidFill>
              </a:rPr>
              <a:t> </a:t>
            </a:r>
            <a:r>
              <a:rPr lang="hu-HU" sz="2400" dirty="0"/>
              <a:t>&gt; </a:t>
            </a:r>
            <a:r>
              <a:rPr lang="hu-HU" sz="2400" dirty="0" err="1"/>
              <a:t>pizza.sql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861909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21BF01-859B-45BE-B4C0-4F1E1CEE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egyszerű </a:t>
            </a:r>
            <a:r>
              <a:rPr lang="hu-HU" b="1" dirty="0"/>
              <a:t>IF-THEN</a:t>
            </a:r>
            <a:r>
              <a:rPr lang="hu-HU" dirty="0"/>
              <a:t>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686CE1-820D-4E51-875C-3C6C521CC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condition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(s)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5151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FC35F1-D92C-41C4-8A70-B0BC9C1E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Egyszerű 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09D5E31-30F6-451D-97F1-C2C835C8B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DROP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PROCEDURE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EXISTS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700" b="1" dirty="0">
                <a:solidFill>
                  <a:srgbClr val="0000FF"/>
                </a:solidFill>
                <a:highlight>
                  <a:srgbClr val="FFFFFF"/>
                </a:highlight>
              </a:rPr>
              <a:t>DELIMITER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$$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CREATE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PROCEDURE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varos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</a:rPr>
              <a:t>VARCHAR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20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OUT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</a:rPr>
              <a:t>VARCHAR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20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BEGIN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db </a:t>
            </a:r>
            <a:r>
              <a:rPr lang="hu-HU" dirty="0">
                <a:solidFill>
                  <a:srgbClr val="800080"/>
                </a:solidFill>
                <a:highlight>
                  <a:srgbClr val="FFFFFF"/>
                </a:highlight>
              </a:rPr>
              <a:t>int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DEFAULT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008000"/>
                </a:solidFill>
                <a:highlight>
                  <a:srgbClr val="FFFFFF"/>
                </a:highlight>
              </a:rPr>
              <a:t>-- segédváltozó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COUNT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(*)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INTO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db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FROM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orszagok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WHERE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varos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"nem"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db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&gt;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THEN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"igen"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$$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700" b="1" dirty="0">
                <a:solidFill>
                  <a:srgbClr val="0000FF"/>
                </a:solidFill>
                <a:highlight>
                  <a:srgbClr val="FFFFFF"/>
                </a:highlight>
              </a:rPr>
              <a:t>DELIMITER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CALL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"Budapest"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@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valasz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@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valasz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b="1" dirty="0">
              <a:solidFill>
                <a:srgbClr val="000080"/>
              </a:solidFill>
              <a:highlight>
                <a:srgbClr val="FFFFFF"/>
              </a:highlight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54752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3EEE7-B74B-471A-A416-97893C45C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IF-THEN-ELSE</a:t>
            </a:r>
            <a:r>
              <a:rPr lang="hu-HU" dirty="0"/>
              <a:t>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CA6555-11D2-4384-B96B-26563DDE4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condition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statements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r>
              <a:rPr lang="hu-HU" sz="28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statements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6145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A86BD01-32E5-4940-BCD6-ABBD8EC4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IF-THEN-ELSE</a:t>
            </a:r>
            <a:r>
              <a:rPr lang="hu-HU" dirty="0"/>
              <a:t> 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1499AF5-F193-45A9-94D1-73F28B79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DROP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PROCEDURE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EXISTS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700" b="1" dirty="0">
                <a:solidFill>
                  <a:srgbClr val="0000FF"/>
                </a:solidFill>
                <a:highlight>
                  <a:srgbClr val="FFFFFF"/>
                </a:highlight>
              </a:rPr>
              <a:t>DELIMITER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$$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CREATE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PROCEDURE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varos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</a:rPr>
              <a:t>VARCHAR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20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OUT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</a:rPr>
              <a:t>VARCHAR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20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BEGIN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db </a:t>
            </a:r>
            <a:r>
              <a:rPr lang="hu-HU" dirty="0">
                <a:solidFill>
                  <a:srgbClr val="800080"/>
                </a:solidFill>
                <a:highlight>
                  <a:srgbClr val="FFFFFF"/>
                </a:highlight>
              </a:rPr>
              <a:t>int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COUNT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(*)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INTO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db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FROM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orszagok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WHERE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varos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db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&gt;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THEN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"igen"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	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"nem"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700" b="1" dirty="0">
                <a:solidFill>
                  <a:srgbClr val="0000FF"/>
                </a:solidFill>
                <a:highlight>
                  <a:srgbClr val="FFFFFF"/>
                </a:highlight>
              </a:rPr>
              <a:t>DELIMITER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CALL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fovaros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"Budapest"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@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valasz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@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valasz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6939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6FF122B-EBB9-4571-AF3F-1908D347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IF-THEN-ELSE</a:t>
            </a:r>
            <a:r>
              <a:rPr lang="hu-HU" dirty="0"/>
              <a:t> 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AF0A05-5509-4551-9C76-252282CF9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DROP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PROCEDURE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EXISTS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atlagos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DELIMITER $$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CREATE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PROCEDURE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atlagos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orszagnev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</a:rPr>
              <a:t>VARCHAR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30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),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OUT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suru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</a:rPr>
              <a:t>VARCHAR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FF8000"/>
                </a:solidFill>
                <a:highlight>
                  <a:srgbClr val="FFFFFF"/>
                </a:highlight>
              </a:rPr>
              <a:t>30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8000"/>
                </a:solidFill>
                <a:highlight>
                  <a:srgbClr val="FFFFFF"/>
                </a:highlight>
              </a:rPr>
              <a:t>-- megállapítja, hogy a keresett ország sűrűn vagy ritkán lakott-e az átlaghoz képest --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BEGIN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ans </a:t>
            </a:r>
            <a:r>
              <a:rPr lang="hu-HU" dirty="0">
                <a:solidFill>
                  <a:srgbClr val="800080"/>
                </a:solidFill>
                <a:highlight>
                  <a:srgbClr val="FFFFFF"/>
                </a:highlight>
              </a:rPr>
              <a:t>FLOAT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kns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800080"/>
                </a:solidFill>
                <a:highlight>
                  <a:srgbClr val="FFFFFF"/>
                </a:highlight>
              </a:rPr>
              <a:t>FLOAT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AVG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nepesseg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/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terulet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INTO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ans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</a:rPr>
              <a:t>FROM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</a:rPr>
              <a:t>orszagok</a:t>
            </a:r>
            <a:r>
              <a:rPr lang="en-US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AVG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nepesseg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/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terulet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INTO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kns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FROM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orszagok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WHERE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orszagok</a:t>
            </a:r>
            <a:r>
              <a:rPr lang="hu-HU" b="1" dirty="0" err="1">
                <a:solidFill>
                  <a:srgbClr val="000080"/>
                </a:solidFill>
                <a:highlight>
                  <a:srgbClr val="FFFFFF"/>
                </a:highlight>
              </a:rPr>
              <a:t>.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orszag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orszagnev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ans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&gt;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kns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THEN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suru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"ritkán lakott"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ELSE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	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suru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"sűrűn lakott"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$$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DELIMITER 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CALL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atlagos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hu-HU" dirty="0">
                <a:solidFill>
                  <a:srgbClr val="808080"/>
                </a:solidFill>
                <a:highlight>
                  <a:srgbClr val="FFFFFF"/>
                </a:highlight>
              </a:rPr>
              <a:t>"AUSZTRIA"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@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valasz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hu-HU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hu-HU" dirty="0">
                <a:solidFill>
                  <a:srgbClr val="000000"/>
                </a:solidFill>
                <a:highlight>
                  <a:srgbClr val="FFFFFF"/>
                </a:highlight>
              </a:rPr>
              <a:t> @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</a:rPr>
              <a:t>valasz</a:t>
            </a:r>
            <a:r>
              <a:rPr lang="hu-HU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4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Előny - Növeli a biztonságot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u-HU" sz="3600" dirty="0"/>
              <a:t>Elrejti az adatbázis szerkezeti megvalósítását a felhasználó elől</a:t>
            </a:r>
          </a:p>
          <a:p>
            <a:pPr lvl="1"/>
            <a:r>
              <a:rPr lang="hu-HU" sz="3600" dirty="0"/>
              <a:t>Futtatási jogot állíthatunk be csak a tárolt eljárásra, nem kell a táblákra jogosultságot adnunk</a:t>
            </a:r>
          </a:p>
        </p:txBody>
      </p:sp>
    </p:spTree>
    <p:extLst>
      <p:ext uri="{BB962C8B-B14F-4D97-AF65-F5344CB8AC3E}">
        <p14:creationId xmlns:p14="http://schemas.microsoft.com/office/powerpoint/2010/main" val="3872962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09D509-4DA7-45F6-A522-F730CE5BB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IF-THEN-ELSEIF-ELSE</a:t>
            </a:r>
            <a:r>
              <a:rPr lang="hu-HU" dirty="0"/>
              <a:t>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0219C84-8B0E-4F7B-BB12-FA1FBD889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condition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statements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ELSEIF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elseif</a:t>
            </a:r>
            <a:r>
              <a:rPr lang="hu-HU" sz="28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condition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elseif</a:t>
            </a:r>
            <a:r>
              <a:rPr lang="hu-HU" sz="28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statements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</a:t>
            </a:r>
            <a:r>
              <a:rPr lang="hu-HU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else-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statements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475111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0EA04C-FF56-48FF-8E14-315238854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CASE</a:t>
            </a:r>
            <a:r>
              <a:rPr lang="hu-HU" dirty="0"/>
              <a:t>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0F4345F-1B44-4309-9EB7-387EEF508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CASE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case_value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when_value1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when_value2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CASE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18369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D3F2C6-B577-4C89-B2B1-68132357B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</a:t>
            </a:r>
            <a:r>
              <a:rPr lang="en-US" dirty="0" err="1"/>
              <a:t>hurok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3FFF0A-F5F7-4607-B364-BBC3B61D6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begin_label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:]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WHILE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search_condition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DO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statement_list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WHILE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end_label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3454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D53109-4DE8-4EE7-973A-A9ED2066C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WHILE 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18C87F2-6CCB-42DC-8A24-693B97566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2537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62CE83-BFA8-4B6F-8569-07F1C23FF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</a:t>
            </a:r>
            <a:r>
              <a:rPr lang="en-US" dirty="0" err="1"/>
              <a:t>hurok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CDD618F-35BD-46AB-823D-7D6738542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label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]: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ITERATE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label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];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</a:t>
            </a:r>
            <a:r>
              <a:rPr lang="hu-HU" sz="2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continue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--</a:t>
            </a: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</a:t>
            </a:r>
            <a:r>
              <a:rPr lang="hu-HU" sz="2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terminate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</a:t>
            </a:r>
            <a:endParaRPr lang="hu-HU" sz="2800" b="0" dirty="0">
              <a:solidFill>
                <a:srgbClr val="008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condition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</a:t>
            </a: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LEAVE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label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];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</a:t>
            </a:r>
            <a:r>
              <a:rPr lang="hu-HU" sz="2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break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---</a:t>
            </a: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31276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57594E-6F09-47EE-86B7-09995B6E4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LoopDemo</a:t>
            </a:r>
            <a:r>
              <a:rPr lang="hu-HU" dirty="0"/>
              <a:t>()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276C416-CAC1-4BF7-8235-6929CBE8B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LoopDemo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DECLARE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x 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DECLARE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str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VARCHAR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255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</a:t>
            </a: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x 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str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8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''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</a:t>
            </a: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loop_label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x 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10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LEAVE  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loop_label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r>
              <a:rPr lang="hu-HU" sz="1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megszünteti a ciklust (pl. </a:t>
            </a:r>
            <a:r>
              <a:rPr lang="hu-HU" sz="1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break</a:t>
            </a:r>
            <a:r>
              <a:rPr lang="hu-HU" sz="1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 --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    </a:t>
            </a: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x 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x 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+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x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mod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2</a:t>
            </a:r>
            <a:r>
              <a:rPr lang="en-US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)=</a:t>
            </a:r>
            <a:r>
              <a:rPr lang="en-US" sz="1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</a:t>
            </a:r>
            <a:r>
              <a:rPr lang="en-US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endParaRPr lang="en-US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	</a:t>
            </a:r>
            <a:r>
              <a:rPr lang="hu-HU" sz="1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ITERATE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loop_label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-- a további utasításokat figyelmen kívül hagyja és újrakezdi a ciklust 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str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CONCAT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str</a:t>
            </a:r>
            <a:r>
              <a:rPr lang="hu-HU" sz="18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x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18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','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LOOP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 defTabSz="45085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str</a:t>
            </a:r>
            <a:r>
              <a:rPr lang="hu-HU" sz="1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1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$$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38672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288C4F-9413-4017-9915-F6EF325B6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 </a:t>
            </a:r>
            <a:r>
              <a:rPr lang="en-US" dirty="0" err="1"/>
              <a:t>hurok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18BF7F-645C-44F3-B55B-E96A73E2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begin_label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:]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REPEAT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UNTIL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search_condition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REPEAT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[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end_label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]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00593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64BD6C-860D-4288-9E41-665CA9EE8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RepeatDemo</a:t>
            </a:r>
            <a:r>
              <a:rPr lang="hu-HU" dirty="0"/>
              <a:t>()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1E0667C-37BA-426A-9C33-FD5940D9B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RepeatDemo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DECLARE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counter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DEFAULT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DECLARE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result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VARCHAR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2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100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DEFAULT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''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REPEAT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result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CONCAT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result</a:t>
            </a:r>
            <a:r>
              <a:rPr lang="en-US" sz="2800" b="1" dirty="0" err="1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counter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28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','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);</a:t>
            </a:r>
            <a:endParaRPr lang="en-US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counter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counter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+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7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UNTIL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counter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&gt;=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10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REPEAT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-- display </a:t>
            </a:r>
            <a:r>
              <a:rPr lang="hu-HU" sz="2800" b="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result</a:t>
            </a:r>
            <a:endParaRPr lang="hu-HU" sz="2800" b="0" dirty="0">
              <a:solidFill>
                <a:srgbClr val="008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28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result</a:t>
            </a:r>
            <a:r>
              <a:rPr lang="hu-HU" sz="28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28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28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$$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51749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0B506769-4568-4CA8-89B2-030517695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Kurzor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4CD5A7EB-38C8-4005-8F0F-5A1583F4A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tárolt eljáráson belüli eredménykészlet kezeléséhez használható a kurzor. Lehetővé teszi egy lekérdezés által visszaadott sorok iterálását és az egyes sorok külön-külön történő feldolgozását.</a:t>
            </a:r>
          </a:p>
          <a:p>
            <a:pPr algn="just"/>
            <a:r>
              <a:rPr lang="hu-HU" b="1" dirty="0"/>
              <a:t>Csak olvasható</a:t>
            </a:r>
            <a:r>
              <a:rPr lang="hu-HU" dirty="0"/>
              <a:t>: az alapul szolgáló táblázat adatai nem frissíthetők a kurzoron keresztül.</a:t>
            </a:r>
          </a:p>
          <a:p>
            <a:pPr algn="just"/>
            <a:r>
              <a:rPr lang="hu-HU" b="1" dirty="0"/>
              <a:t>Nem görgethető</a:t>
            </a:r>
            <a:r>
              <a:rPr lang="hu-HU" dirty="0"/>
              <a:t>: a sorokat csak a SELECT utasítás által meghatározott sorrendben tudja lekérni. Ezenkívül nem hagyhatja ki a sorokat, és nem ugorhat egy adott sorra az eredményhalmazban.</a:t>
            </a:r>
          </a:p>
          <a:p>
            <a:pPr algn="just"/>
            <a:r>
              <a:rPr lang="hu-HU" b="1" dirty="0" err="1"/>
              <a:t>Aszenzitív</a:t>
            </a:r>
            <a:r>
              <a:rPr lang="hu-HU" dirty="0"/>
              <a:t>: a tényleges adatokra mutat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88450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C808A3-025E-49BB-8B42-4DE469F7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0" i="0" dirty="0" err="1">
                <a:solidFill>
                  <a:srgbClr val="000000"/>
                </a:solidFill>
                <a:effectLst/>
                <a:latin typeface="-apple-system"/>
              </a:rPr>
              <a:t>MySQL</a:t>
            </a:r>
            <a:r>
              <a:rPr lang="hu-HU" b="0" i="0" dirty="0">
                <a:solidFill>
                  <a:srgbClr val="000000"/>
                </a:solidFill>
                <a:effectLst/>
                <a:latin typeface="-apple-system"/>
              </a:rPr>
              <a:t> kurzor működése</a:t>
            </a:r>
            <a:endParaRPr lang="hu-HU" dirty="0"/>
          </a:p>
        </p:txBody>
      </p:sp>
      <p:pic>
        <p:nvPicPr>
          <p:cNvPr id="1026" name="Picture 2" descr="MySQL kurzor lépései">
            <a:extLst>
              <a:ext uri="{FF2B5EF4-FFF2-40B4-BE49-F238E27FC236}">
                <a16:creationId xmlns:a16="http://schemas.microsoft.com/office/drawing/2014/main" id="{2E6B1842-1175-4DC3-AF41-0BD1B23379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828" y="2674257"/>
            <a:ext cx="10497788" cy="150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38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Előny - Növeli a teljesítményt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u-HU" sz="3600" dirty="0"/>
              <a:t>Kevesebb információt kell átküldeni a hálózaton</a:t>
            </a:r>
          </a:p>
          <a:p>
            <a:pPr lvl="1"/>
            <a:r>
              <a:rPr lang="hu-HU" sz="3600" dirty="0"/>
              <a:t>Nem kell minden alkalommal értelmezni az utasítást</a:t>
            </a:r>
          </a:p>
          <a:p>
            <a:pPr lvl="1"/>
            <a:r>
              <a:rPr lang="hu-HU" sz="3600" dirty="0"/>
              <a:t>Több felhasználó is megosztozhat ugyanazon a betöltött kódon</a:t>
            </a:r>
          </a:p>
          <a:p>
            <a:pPr lvl="1"/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4443570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045BA5B-665F-4EDB-B7E6-687D63158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DECLARE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660C6F-E55E-4A30-86AE-F03AD24C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Deklarálja és társítja egy SELECT-</a:t>
            </a:r>
            <a:r>
              <a:rPr lang="hu-HU" dirty="0" err="1"/>
              <a:t>hez</a:t>
            </a:r>
            <a:endParaRPr lang="hu-HU" dirty="0"/>
          </a:p>
          <a:p>
            <a:r>
              <a:rPr lang="hu-HU" dirty="0"/>
              <a:t>A sorok a FETCH utasítással érhetők el</a:t>
            </a:r>
          </a:p>
          <a:p>
            <a:r>
              <a:rPr lang="hu-HU" dirty="0"/>
              <a:t>Az SELECT utasítás által lekért oszlopok számának meg kell egyeznie az FETCH utasításban megadott kimeneti változók számával </a:t>
            </a:r>
          </a:p>
          <a:p>
            <a:r>
              <a:rPr lang="pt-BR" dirty="0"/>
              <a:t>Az SELECT</a:t>
            </a:r>
            <a:r>
              <a:rPr lang="hu-HU" dirty="0"/>
              <a:t> </a:t>
            </a:r>
            <a:r>
              <a:rPr lang="pt-BR" dirty="0"/>
              <a:t>állítás nem tartalmazhat INTO</a:t>
            </a:r>
            <a:r>
              <a:rPr lang="hu-HU" dirty="0"/>
              <a:t> </a:t>
            </a:r>
            <a:r>
              <a:rPr lang="pt-BR" dirty="0"/>
              <a:t>záradékot</a:t>
            </a:r>
            <a:endParaRPr lang="hu-HU" dirty="0"/>
          </a:p>
          <a:p>
            <a:r>
              <a:rPr lang="hu-HU" dirty="0"/>
              <a:t>A kurzor deklarációknak meg kell jelenniük a kezelő utasítások előtt, valamint a változó és feltétel deklarációk után</a:t>
            </a:r>
          </a:p>
          <a:p>
            <a:endParaRPr lang="hu-HU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cursor_name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CURSOR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FOR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select_statement</a:t>
            </a:r>
            <a:endParaRPr lang="hu-HU" sz="28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56492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56C847-5979-4948-8F69-A80FF3ADF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FETCH utasítás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DB81A5-CF81-467C-8A60-3B46855D6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Ez az utasítás beolvassa a következő sort SELECT a megadott kurzorhoz társított utasításhoz (amelynek nyitottnak kell lennie)</a:t>
            </a:r>
          </a:p>
          <a:p>
            <a:r>
              <a:rPr lang="hu-HU" dirty="0"/>
              <a:t>Ha létezik sor, akkor a beolvasott oszlopokat a megnevezett változók tárolják</a:t>
            </a:r>
          </a:p>
          <a:p>
            <a:r>
              <a:rPr lang="hu-HU" dirty="0"/>
              <a:t>Az SELECT utasítás által lekért oszlopok számának meg kell egyeznie az FETCH utasításban megadott kimeneti változók számával </a:t>
            </a:r>
          </a:p>
          <a:p>
            <a:r>
              <a:rPr lang="hu-HU" dirty="0"/>
              <a:t>Ha nem érhető el több sor, akkor No Data feltétel lép fel. Ennek az állapotnak a felderítésére beállíthat egy kezelőt hozzá (vagy egy NOT FOUND feltételhez)</a:t>
            </a:r>
          </a:p>
          <a:p>
            <a:endParaRPr lang="hu-HU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FETCH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[[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NEXT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FROM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cursor_name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FF"/>
                </a:solidFill>
                <a:highlight>
                  <a:srgbClr val="FFFFFF"/>
                </a:highlight>
              </a:rPr>
              <a:t>INTO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var_name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[,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var_name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]</a:t>
            </a:r>
            <a:r>
              <a:rPr lang="en-US" sz="28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800" b="1" dirty="0">
                <a:solidFill>
                  <a:srgbClr val="000080"/>
                </a:solidFill>
                <a:highlight>
                  <a:srgbClr val="FFFFFF"/>
                </a:highlight>
              </a:rPr>
              <a:t>...</a:t>
            </a:r>
            <a:endParaRPr lang="hu-HU" sz="2800" b="1" dirty="0">
              <a:solidFill>
                <a:srgbClr val="000080"/>
              </a:solidFill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64930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C57B21-3EC8-4385-A0BE-99CDFD01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Cursor</a:t>
            </a:r>
            <a:r>
              <a:rPr lang="hu-HU" dirty="0"/>
              <a:t> 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8A5F6E-65B5-44CD-AE2B-EBE29366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CREATE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PROCEDURE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cursorParos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()</a:t>
            </a:r>
            <a:endParaRPr lang="hu-HU" sz="16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BEGIN</a:t>
            </a:r>
            <a:endParaRPr lang="hu-HU" sz="16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hu-HU" sz="16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pszam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, 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finished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DEFAULT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0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szoveg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VARCHAR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hu-HU" sz="1600" b="0" dirty="0">
                <a:solidFill>
                  <a:srgbClr val="FF8000"/>
                </a:solidFill>
                <a:highlight>
                  <a:srgbClr val="FFFFFF"/>
                </a:highlight>
              </a:rPr>
              <a:t>100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DEFAULT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>
                <a:solidFill>
                  <a:srgbClr val="808080"/>
                </a:solidFill>
                <a:highlight>
                  <a:srgbClr val="FFFFFF"/>
                </a:highlight>
              </a:rPr>
              <a:t>""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paros_cursor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CURSOR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FOR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`a`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FROM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`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szamok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`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WHERE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`a`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%</a:t>
            </a:r>
            <a:r>
              <a:rPr lang="hu-HU" sz="1600" b="0" dirty="0">
                <a:solidFill>
                  <a:srgbClr val="FF8000"/>
                </a:solidFill>
                <a:highlight>
                  <a:srgbClr val="FFFFFF"/>
                </a:highlight>
              </a:rPr>
              <a:t>2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>
                <a:solidFill>
                  <a:srgbClr val="FF8000"/>
                </a:solidFill>
                <a:highlight>
                  <a:srgbClr val="FFFFFF"/>
                </a:highlight>
              </a:rPr>
              <a:t>0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DECLARE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CONTINUE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HANDLER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FOR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NOT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FOUND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finished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b="0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OPEN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paros_cursor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	ciklus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: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LOOP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pt-BR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FETCH</a:t>
            </a:r>
            <a:r>
              <a:rPr lang="pt-BR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paros_cursor </a:t>
            </a:r>
            <a:r>
              <a:rPr lang="pt-BR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INTO</a:t>
            </a:r>
            <a:r>
              <a:rPr lang="pt-BR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pszam</a:t>
            </a:r>
            <a:r>
              <a:rPr lang="pt-BR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finished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>
                <a:solidFill>
                  <a:srgbClr val="FF8000"/>
                </a:solidFill>
                <a:highlight>
                  <a:srgbClr val="FFFFFF"/>
                </a:highlight>
              </a:rPr>
              <a:t>1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THEN</a:t>
            </a: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			LEAVE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ciklus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		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SET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szoveg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CONCAT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(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szoveg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pszam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,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>
                <a:solidFill>
                  <a:srgbClr val="808080"/>
                </a:solidFill>
                <a:highlight>
                  <a:srgbClr val="FFFFFF"/>
                </a:highlight>
              </a:rPr>
              <a:t>", "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);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LOOP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ciklus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CLOSE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paros_cursor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 defTabSz="45085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SELECT</a:t>
            </a:r>
            <a:r>
              <a:rPr lang="hu-HU" sz="1600" b="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hu-HU" sz="1600" b="0" dirty="0" err="1">
                <a:solidFill>
                  <a:srgbClr val="000000"/>
                </a:solidFill>
                <a:highlight>
                  <a:srgbClr val="FFFFFF"/>
                </a:highlight>
              </a:rPr>
              <a:t>szoveg</a:t>
            </a:r>
            <a:r>
              <a:rPr lang="hu-HU" sz="1600" b="1" dirty="0">
                <a:solidFill>
                  <a:srgbClr val="000080"/>
                </a:solidFill>
                <a:highlight>
                  <a:srgbClr val="FFFFFF"/>
                </a:highlight>
              </a:rPr>
              <a:t>;</a:t>
            </a:r>
            <a:endParaRPr lang="hu-HU" sz="160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>
                <a:solidFill>
                  <a:srgbClr val="0000FF"/>
                </a:solidFill>
                <a:highlight>
                  <a:srgbClr val="FFFFFF"/>
                </a:highlight>
              </a:rPr>
              <a:t>END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4029067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FDEC57-D1AE-A61C-A6EF-1C504C90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6A2765B-E20B-FDA9-9BF8-37EE09EA5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Az ‚</a:t>
            </a:r>
            <a:r>
              <a:rPr lang="hu-HU" dirty="0" err="1"/>
              <a:t>egytablasok</a:t>
            </a:r>
            <a:r>
              <a:rPr lang="hu-HU" dirty="0"/>
              <a:t>’ adatbázisban lévő ‚</a:t>
            </a:r>
            <a:r>
              <a:rPr lang="hu-HU" dirty="0" err="1"/>
              <a:t>product_sales</a:t>
            </a:r>
            <a:r>
              <a:rPr lang="hu-HU" dirty="0"/>
              <a:t>’ adattáblának az adataiból állapítsuk meg, hogy melyik termékből mennyit adtunk el értékesítési helyekre bontva.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D72D2DD1-ABA5-DA03-88CC-E17229EAD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098427"/>
              </p:ext>
            </p:extLst>
          </p:nvPr>
        </p:nvGraphicFramePr>
        <p:xfrm>
          <a:off x="838200" y="3300254"/>
          <a:ext cx="10515600" cy="140208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22411901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1652179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196943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994919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668605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b="1" dirty="0" err="1">
                          <a:effectLst/>
                        </a:rPr>
                        <a:t>product_name</a:t>
                      </a:r>
                      <a:endParaRPr lang="hu-HU" b="1" dirty="0">
                        <a:effectLst/>
                      </a:endParaRP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>
                          <a:effectLst/>
                        </a:rPr>
                        <a:t>north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>
                          <a:effectLst/>
                        </a:rPr>
                        <a:t>central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>
                          <a:effectLst/>
                        </a:rPr>
                        <a:t>south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>
                          <a:effectLst/>
                        </a:rPr>
                        <a:t>west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882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dirty="0" err="1">
                          <a:effectLst/>
                        </a:rPr>
                        <a:t>Chair</a:t>
                      </a:r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437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218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376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130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764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Desk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226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120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136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134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43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Couch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251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218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0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143</a:t>
                      </a:r>
                    </a:p>
                  </a:txBody>
                  <a:tcPr marL="38100" marR="38100" marT="38100" marB="3810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38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040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1698DF-A9A9-F32D-11DF-269995B54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Megoldás I. - </a:t>
            </a:r>
            <a:r>
              <a:rPr lang="hu-HU" sz="3200" dirty="0"/>
              <a:t>SUM()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BAA6DB-61DA-5185-4E76-604915292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Lekérdezzük mindegyik terméket mindegyik értékesítési helyre: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SELECT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WHERE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'North'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product_name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'Chair’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endParaRPr lang="hu-HU" sz="100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SELECT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WHERE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'North'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product_name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'Desk’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endParaRPr lang="hu-HU" sz="100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SELECT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WHERE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'North'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product_name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'Couch’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endParaRPr lang="hu-HU" sz="100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SELECT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WHERE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'Central'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product_name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'Chair’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endParaRPr lang="hu-HU" sz="100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SELECT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WHERE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'Central'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product_name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'Desk’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endParaRPr lang="hu-HU" sz="100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SELECT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num_sales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FROM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product_sales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WHERE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store_location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'Central'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AND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`</a:t>
            </a:r>
            <a:r>
              <a:rPr lang="en-US" sz="1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product_name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000" dirty="0">
                <a:solidFill>
                  <a:srgbClr val="808080"/>
                </a:solidFill>
                <a:effectLst/>
                <a:latin typeface="Courier New" panose="02070309020205020404" pitchFamily="49" charset="0"/>
              </a:rPr>
              <a:t>'Couch’</a:t>
            </a:r>
            <a:r>
              <a:rPr lang="en-US" sz="10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100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endParaRPr lang="hu-HU" sz="100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...</a:t>
            </a:r>
            <a:endParaRPr lang="hu-HU" sz="1700" b="1" dirty="0">
              <a:solidFill>
                <a:srgbClr val="000080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700" dirty="0"/>
              <a:t>Az eredményeket kockás füzetbe beírni és megmutatni a főnöknek.</a:t>
            </a:r>
            <a:endParaRPr lang="en-US" sz="1700" dirty="0"/>
          </a:p>
          <a:p>
            <a:pPr marL="0" indent="0">
              <a:buNone/>
            </a:pPr>
            <a:r>
              <a:rPr lang="hu-HU" sz="1700" dirty="0"/>
              <a:t>Ilyen megoldás után illik a dolgozónak letagadni a tanárait, a főnöknek meg azonnal kirúgni a dolgozót.</a:t>
            </a:r>
          </a:p>
        </p:txBody>
      </p:sp>
    </p:spTree>
    <p:extLst>
      <p:ext uri="{BB962C8B-B14F-4D97-AF65-F5344CB8AC3E}">
        <p14:creationId xmlns:p14="http://schemas.microsoft.com/office/powerpoint/2010/main" val="21062815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1698DF-A9A9-F32D-11DF-269995B54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Megoldás II. – </a:t>
            </a:r>
            <a:r>
              <a:rPr lang="hu-HU" sz="3200" dirty="0"/>
              <a:t>GROUP BY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BAA6DB-61DA-5185-4E76-604915292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Összegezzük a termékeket értékesítési helyenként: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WHERE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0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'North'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GROUP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WHERE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0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'Central'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GROUP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WHERE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0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'South'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GROUP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WHERE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0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'West'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GROUP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`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`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endParaRPr lang="hu-HU" sz="10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hu-HU" sz="1700" dirty="0"/>
              <a:t>A kapott listákat meg lehet mutatni a főnöknek de a tanárait még mindig tagadja le.</a:t>
            </a:r>
          </a:p>
        </p:txBody>
      </p:sp>
    </p:spTree>
    <p:extLst>
      <p:ext uri="{BB962C8B-B14F-4D97-AF65-F5344CB8AC3E}">
        <p14:creationId xmlns:p14="http://schemas.microsoft.com/office/powerpoint/2010/main" val="1656491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1698DF-A9A9-F32D-11DF-269995B54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Megoldás III. - </a:t>
            </a:r>
            <a:r>
              <a:rPr lang="hu-HU" sz="3200" dirty="0"/>
              <a:t>CASE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BAA6DB-61DA-5185-4E76-604915292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Egyetlen lekérdezéssel megkapjuk az eredményt:</a:t>
            </a:r>
          </a:p>
          <a:p>
            <a:pPr marL="0" indent="0">
              <a:buNone/>
            </a:pPr>
            <a:endParaRPr lang="hu-HU" sz="1050" dirty="0"/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CASE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'North'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endParaRPr lang="en-US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AS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north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CASE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'Central'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endParaRPr lang="en-US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AS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central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CASE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'South'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endParaRPr lang="en-US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AS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south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SUM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CASE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'West'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THEN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endParaRPr lang="en-US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AS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west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GROUP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BY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r>
              <a:rPr lang="hu-HU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hu-HU" sz="1700" dirty="0"/>
              <a:t>A kapott táblázatot meg lehet mutatni a főnöknek.</a:t>
            </a:r>
          </a:p>
        </p:txBody>
      </p:sp>
    </p:spTree>
    <p:extLst>
      <p:ext uri="{BB962C8B-B14F-4D97-AF65-F5344CB8AC3E}">
        <p14:creationId xmlns:p14="http://schemas.microsoft.com/office/powerpoint/2010/main" val="22864451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1698DF-A9A9-F32D-11DF-269995B54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Megoldás III. – </a:t>
            </a:r>
            <a:r>
              <a:rPr lang="hu-HU" sz="3200" dirty="0"/>
              <a:t>változók és GROUP_CONCAT()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BAA6DB-61DA-5185-4E76-604915292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/>
              <a:t>Az értékesítési helyek vagy a termékek változásakor újra kellene írni az eddigi megoldásokat.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@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NULL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GROUP_CONCAT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DISTINCT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CONCAT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hu-HU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'SUM(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CASE WHEN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= "'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'" THEN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ELSE 0 END)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AS '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INTO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@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@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CONCAT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'SELECT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 '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@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 FROM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GROUP BY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);</a:t>
            </a:r>
            <a:endParaRPr lang="en-US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@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stmt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@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stmt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DEALLOCATE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stmt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endParaRPr lang="hu-HU" sz="10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0845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1698DF-A9A9-F32D-11DF-269995B54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Megoldás III. – </a:t>
            </a:r>
            <a:r>
              <a:rPr lang="hu-HU" sz="3200" dirty="0"/>
              <a:t>tárolt eljárás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BAA6DB-61DA-5185-4E76-604915292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/>
              <a:t>Az adatbázisban letároljuk az utasítássort.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DROP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EXISTS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sales_pivot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$$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CREATE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PROCEDURE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sales_pivot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BEGIN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DECLARE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sqlcmd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>
                <a:solidFill>
                  <a:srgbClr val="8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VARCHAR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4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500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DEFAULT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''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GROUP_CONCAT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DISTINCT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CONCAT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</a:t>
            </a:r>
            <a:r>
              <a:rPr lang="hu-HU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'SUM(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CASE WHEN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= "'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'" THEN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num_sales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ELSE 0 END)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AS '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store_location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INTO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sqlcmd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SET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sqlcmd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CONCAT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'SELECT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 '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sqlcmd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</a:t>
            </a: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  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 FROM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product_sales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GROUP BY </a:t>
            </a:r>
            <a:r>
              <a:rPr lang="en-US" sz="1400" b="0" dirty="0" err="1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product_name</a:t>
            </a:r>
            <a:r>
              <a:rPr lang="en-US" sz="1400" b="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);</a:t>
            </a:r>
            <a:endParaRPr lang="en-US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stmt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sqlcmd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stmt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DEALLOCATE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stmt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END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$$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DELIMITER</a:t>
            </a:r>
            <a:r>
              <a:rPr lang="hu-HU" sz="14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hu-HU" sz="1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hu-HU" sz="14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400" b="1" dirty="0">
                <a:solidFill>
                  <a:schemeClr val="bg1">
                    <a:lumMod val="65000"/>
                  </a:schemeClr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 főnök rájön, hogy így a hülye is megoldja a problémát, ezért kirúg és egy több funkciós csinos gyakornokot alkalmaz helyetted.</a:t>
            </a:r>
            <a:endParaRPr lang="hu-HU" sz="1400" b="0" dirty="0">
              <a:solidFill>
                <a:schemeClr val="bg1">
                  <a:lumMod val="65000"/>
                </a:schemeClr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000" b="1" dirty="0">
              <a:solidFill>
                <a:srgbClr val="00008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1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Előny - Átláthatóság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hu-HU" sz="3600" dirty="0"/>
              <a:t>Egy helyen koncentrálódik minden adatbázis lekérdezés, így könnyebb karban tartani</a:t>
            </a:r>
          </a:p>
        </p:txBody>
      </p:sp>
    </p:spTree>
    <p:extLst>
      <p:ext uri="{BB962C8B-B14F-4D97-AF65-F5344CB8AC3E}">
        <p14:creationId xmlns:p14="http://schemas.microsoft.com/office/powerpoint/2010/main" val="70599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Előny - Könnyen frissíthető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000" dirty="0"/>
              <a:t>Kliens program nélkül is elérhető</a:t>
            </a:r>
          </a:p>
        </p:txBody>
      </p:sp>
    </p:spTree>
    <p:extLst>
      <p:ext uri="{BB962C8B-B14F-4D97-AF65-F5344CB8AC3E}">
        <p14:creationId xmlns:p14="http://schemas.microsoft.com/office/powerpoint/2010/main" val="230223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Hátrány – Erőforrás felhasználás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Ha sok tárolt eljárást használ, akkor kapcsolatok memória használata jelentősen megnő.</a:t>
            </a:r>
          </a:p>
          <a:p>
            <a:pPr algn="just"/>
            <a:r>
              <a:rPr lang="hu-HU" dirty="0"/>
              <a:t>A logikai műveletek nagy számának túlzott használata a tárolt eljárásokban növeli a CPU használatát, mivel a </a:t>
            </a:r>
            <a:r>
              <a:rPr lang="hu-HU" dirty="0" err="1"/>
              <a:t>MySQL</a:t>
            </a:r>
            <a:r>
              <a:rPr lang="hu-HU" dirty="0"/>
              <a:t> nincs megfelelően megtervezve a programkódok futtatásához.</a:t>
            </a:r>
          </a:p>
        </p:txBody>
      </p:sp>
    </p:spTree>
    <p:extLst>
      <p:ext uri="{BB962C8B-B14F-4D97-AF65-F5344CB8AC3E}">
        <p14:creationId xmlns:p14="http://schemas.microsoft.com/office/powerpoint/2010/main" val="96289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Hátrány – Nincs </a:t>
            </a:r>
            <a:r>
              <a:rPr lang="hu-HU" dirty="0" err="1"/>
              <a:t>debug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 A </a:t>
            </a:r>
            <a:r>
              <a:rPr lang="hu-HU" dirty="0" err="1"/>
              <a:t>MySQL</a:t>
            </a:r>
            <a:r>
              <a:rPr lang="hu-HU" dirty="0"/>
              <a:t> nem nyújt semmilyen lehetőséget a tárolt eljárások hibakeresésére, mint más vállalati adatbázis-termékek, például az Oracle és az SQL Server.</a:t>
            </a:r>
          </a:p>
        </p:txBody>
      </p:sp>
    </p:spTree>
    <p:extLst>
      <p:ext uri="{BB962C8B-B14F-4D97-AF65-F5344CB8AC3E}">
        <p14:creationId xmlns:p14="http://schemas.microsoft.com/office/powerpoint/2010/main" val="150811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Hátrány – speciális ismeretek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 tárolt eljárások fejlesztése és karbantartása gyakran olyan speciális készségeket igényel, amelyekkel nem minden alkalmazásfejlesztő rendelkezik. Ez problémákhoz vezethet mind az alkalmazás fejlesztésében, mind a karbantartásban.</a:t>
            </a:r>
          </a:p>
        </p:txBody>
      </p:sp>
    </p:spTree>
    <p:extLst>
      <p:ext uri="{BB962C8B-B14F-4D97-AF65-F5344CB8AC3E}">
        <p14:creationId xmlns:p14="http://schemas.microsoft.com/office/powerpoint/2010/main" val="3985601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7B9E1B01DF7766499ACC3A60C148E9B2" ma:contentTypeVersion="13" ma:contentTypeDescription="Új dokumentum létrehozása." ma:contentTypeScope="" ma:versionID="5080bcf53779225d2c9e9af7533e0f33">
  <xsd:schema xmlns:xsd="http://www.w3.org/2001/XMLSchema" xmlns:xs="http://www.w3.org/2001/XMLSchema" xmlns:p="http://schemas.microsoft.com/office/2006/metadata/properties" xmlns:ns3="ab03f5f4-b98e-4a52-998b-2adc54dd59d2" xmlns:ns4="1ea0912e-3e63-45d4-9f4d-1936d6826f8f" targetNamespace="http://schemas.microsoft.com/office/2006/metadata/properties" ma:root="true" ma:fieldsID="ade825c4555dc96aa1fcf2ffbf1c72c3" ns3:_="" ns4:_="">
    <xsd:import namespace="ab03f5f4-b98e-4a52-998b-2adc54dd59d2"/>
    <xsd:import namespace="1ea0912e-3e63-45d4-9f4d-1936d6826f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3f5f4-b98e-4a52-998b-2adc54dd59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a0912e-3e63-45d4-9f4d-1936d6826f8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BCEB94-A3FB-465D-894B-7B5FBD7761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03f5f4-b98e-4a52-998b-2adc54dd59d2"/>
    <ds:schemaRef ds:uri="1ea0912e-3e63-45d4-9f4d-1936d6826f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D6CF2E-92EE-4B1F-A52D-C1AF868CB2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40F7CE-8476-4C59-9E10-CD7B58096686}">
  <ds:schemaRefs>
    <ds:schemaRef ds:uri="http://purl.org/dc/terms/"/>
    <ds:schemaRef ds:uri="http://schemas.openxmlformats.org/package/2006/metadata/core-properties"/>
    <ds:schemaRef ds:uri="1ea0912e-3e63-45d4-9f4d-1936d6826f8f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ab03f5f4-b98e-4a52-998b-2adc54dd59d2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2660</Words>
  <Application>Microsoft Office PowerPoint</Application>
  <PresentationFormat>Szélesvásznú</PresentationFormat>
  <Paragraphs>367</Paragraphs>
  <Slides>48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48</vt:i4>
      </vt:variant>
    </vt:vector>
  </HeadingPairs>
  <TitlesOfParts>
    <vt:vector size="55" baseType="lpstr">
      <vt:lpstr>-apple-system</vt:lpstr>
      <vt:lpstr>Arial</vt:lpstr>
      <vt:lpstr>Calibri</vt:lpstr>
      <vt:lpstr>Calibri Light</vt:lpstr>
      <vt:lpstr>Courier New</vt:lpstr>
      <vt:lpstr>Office-téma</vt:lpstr>
      <vt:lpstr>Office-téma</vt:lpstr>
      <vt:lpstr>Tárolt eljárások</vt:lpstr>
      <vt:lpstr>Fontosabb jellemzők</vt:lpstr>
      <vt:lpstr>Előny - Növeli a biztonságot</vt:lpstr>
      <vt:lpstr>Előny - Növeli a teljesítményt</vt:lpstr>
      <vt:lpstr>Előny - Átláthatóság</vt:lpstr>
      <vt:lpstr>Előny - Könnyen frissíthető</vt:lpstr>
      <vt:lpstr>Hátrány – Erőforrás felhasználás</vt:lpstr>
      <vt:lpstr>Hátrány – Nincs debug</vt:lpstr>
      <vt:lpstr>Hátrány – speciális ismeretek</vt:lpstr>
      <vt:lpstr>Alapértelmezett elválasztó</vt:lpstr>
      <vt:lpstr>Létrehozás</vt:lpstr>
      <vt:lpstr>Szintakszis</vt:lpstr>
      <vt:lpstr>Pizzas példa létrehozásra</vt:lpstr>
      <vt:lpstr>Futtatás</vt:lpstr>
      <vt:lpstr>Törlés</vt:lpstr>
      <vt:lpstr>Módosítás</vt:lpstr>
      <vt:lpstr>phpMyAdmin</vt:lpstr>
      <vt:lpstr>Változók</vt:lpstr>
      <vt:lpstr>Paraméterek</vt:lpstr>
      <vt:lpstr>IN paraméterek</vt:lpstr>
      <vt:lpstr>OUT paraméter</vt:lpstr>
      <vt:lpstr>INOUT paraméterek</vt:lpstr>
      <vt:lpstr>Szintaxis</vt:lpstr>
      <vt:lpstr>Mentés tárolt eljárásokkal</vt:lpstr>
      <vt:lpstr>egyszerű IF-THEN utasítás</vt:lpstr>
      <vt:lpstr>Egyszerű példa</vt:lpstr>
      <vt:lpstr>IF-THEN-ELSE utasítás</vt:lpstr>
      <vt:lpstr>IF-THEN-ELSE példa</vt:lpstr>
      <vt:lpstr>IF-THEN-ELSE példa</vt:lpstr>
      <vt:lpstr>IF-THEN-ELSEIF-ELSE utasítás</vt:lpstr>
      <vt:lpstr>CASE utasítás</vt:lpstr>
      <vt:lpstr>WHILE hurok</vt:lpstr>
      <vt:lpstr>WHILE példa</vt:lpstr>
      <vt:lpstr>LOOP hurok</vt:lpstr>
      <vt:lpstr>LoopDemo()</vt:lpstr>
      <vt:lpstr>REPEAT hurok</vt:lpstr>
      <vt:lpstr>RepeatDemo()</vt:lpstr>
      <vt:lpstr>Kurzor</vt:lpstr>
      <vt:lpstr>MySQL kurzor működése</vt:lpstr>
      <vt:lpstr>DECLARE utasítás</vt:lpstr>
      <vt:lpstr>FETCH utasítás</vt:lpstr>
      <vt:lpstr>Cursor példa</vt:lpstr>
      <vt:lpstr>Feladat</vt:lpstr>
      <vt:lpstr>Megoldás I. - SUM()</vt:lpstr>
      <vt:lpstr>Megoldás II. – GROUP BY</vt:lpstr>
      <vt:lpstr>Megoldás III. - CASE</vt:lpstr>
      <vt:lpstr>Megoldás III. – változók és GROUP_CONCAT()</vt:lpstr>
      <vt:lpstr>Megoldás III. – tárolt eljárás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Tárolt eljárások</dc:title>
  <dc:creator>Sándor Boros</dc:creator>
  <cp:lastModifiedBy>Boros Sándor</cp:lastModifiedBy>
  <cp:revision>32</cp:revision>
  <dcterms:created xsi:type="dcterms:W3CDTF">2020-12-07T07:17:15Z</dcterms:created>
  <dcterms:modified xsi:type="dcterms:W3CDTF">2023-07-28T05:09:34Z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0x0101007B9E1B01DF7766499ACC3A60C148E9B2</vt:lpwstr>
  </property>
</Properties>
</file>