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notesMasterIdLst>
    <p:notesMasterId r:id="rId47"/>
  </p:notesMasterIdLst>
  <p:handoutMasterIdLst>
    <p:handoutMasterId r:id="rId48"/>
  </p:handoutMasterIdLst>
  <p:sldIdLst>
    <p:sldId id="256" r:id="rId5"/>
    <p:sldId id="258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90" r:id="rId34"/>
    <p:sldId id="291" r:id="rId35"/>
    <p:sldId id="292" r:id="rId36"/>
    <p:sldId id="293" r:id="rId37"/>
    <p:sldId id="294" r:id="rId38"/>
    <p:sldId id="295" r:id="rId39"/>
    <p:sldId id="296" r:id="rId40"/>
    <p:sldId id="297" r:id="rId41"/>
    <p:sldId id="298" r:id="rId42"/>
    <p:sldId id="299" r:id="rId43"/>
    <p:sldId id="300" r:id="rId44"/>
    <p:sldId id="301" r:id="rId45"/>
    <p:sldId id="302" r:id="rId46"/>
  </p:sldIdLst>
  <p:sldSz cx="10080625" cy="5670550"/>
  <p:notesSz cx="7559675" cy="106918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FF"/>
    <a:srgbClr val="99CCFF"/>
    <a:srgbClr val="A1CFF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60"/>
  </p:normalViewPr>
  <p:slideViewPr>
    <p:cSldViewPr snapToGrid="0">
      <p:cViewPr varScale="1">
        <p:scale>
          <a:sx n="99" d="100"/>
          <a:sy n="99" d="100"/>
        </p:scale>
        <p:origin x="63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notesMaster" Target="notesMasters/notesMaster1.xml"/><Relationship Id="rId50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handoutMaster" Target="handoutMasters/handoutMaster1.xml"/><Relationship Id="rId8" Type="http://schemas.openxmlformats.org/officeDocument/2006/relationships/slide" Target="slides/slide4.xml"/><Relationship Id="rId51" Type="http://schemas.openxmlformats.org/officeDocument/2006/relationships/theme" Target="theme/theme1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hu-HU" sz="14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Lohit Devanagari" pitchFamily="2"/>
            </a:endParaRPr>
          </a:p>
        </p:txBody>
      </p:sp>
      <p:sp>
        <p:nvSpPr>
          <p:cNvPr id="3" name="Dátum helye 2"/>
          <p:cNvSpPr txBox="1">
            <a:spLocks noGrp="1"/>
          </p:cNvSpPr>
          <p:nvPr>
            <p:ph type="dt" sz="quarter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hu-HU" sz="14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Lohit Devanagari" pitchFamily="2"/>
            </a:endParaRPr>
          </a:p>
        </p:txBody>
      </p:sp>
      <p:sp>
        <p:nvSpPr>
          <p:cNvPr id="4" name="Élőláb helye 3"/>
          <p:cNvSpPr txBox="1">
            <a:spLocks noGrp="1"/>
          </p:cNvSpPr>
          <p:nvPr>
            <p:ph type="ftr" sz="quarter" idx="2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endParaRPr lang="hu-HU" sz="14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Lohit Devanagari" pitchFamily="2"/>
            </a:endParaRPr>
          </a:p>
        </p:txBody>
      </p:sp>
      <p:sp>
        <p:nvSpPr>
          <p:cNvPr id="5" name="Dia számának helye 4"/>
          <p:cNvSpPr txBox="1">
            <a:spLocks noGrp="1"/>
          </p:cNvSpPr>
          <p:nvPr>
            <p:ph type="sldNum" sz="quarter" idx="3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wrap="none" lIns="90000" tIns="45000" rIns="90000" bIns="45000" anchor="b" anchorCtr="0" compatLnSpc="0">
            <a:noAutofit/>
          </a:bodyPr>
          <a:lstStyle/>
          <a:p>
            <a:pPr marL="0" marR="0" lvl="0" indent="0" algn="r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400"/>
            </a:pPr>
            <a:fld id="{AFDDEAF2-0506-4A47-8DAD-4C6631CAD808}" type="slidenum">
              <a:t>‹#›</a:t>
            </a:fld>
            <a:endParaRPr lang="hu-HU" sz="1400" b="0" i="0" u="none" strike="noStrike" kern="1200" cap="none">
              <a:ln>
                <a:noFill/>
              </a:ln>
              <a:latin typeface="Liberation Sans" pitchFamily="18"/>
              <a:ea typeface="Noto Sans CJK SC" pitchFamily="2"/>
              <a:cs typeface="Lohit Devanagari" pitchFamily="2"/>
            </a:endParaRPr>
          </a:p>
        </p:txBody>
      </p:sp>
    </p:spTree>
    <p:extLst>
      <p:ext uri="{BB962C8B-B14F-4D97-AF65-F5344CB8AC3E}">
        <p14:creationId xmlns:p14="http://schemas.microsoft.com/office/powerpoint/2010/main" val="21336973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 idx="2"/>
          </p:nvPr>
        </p:nvSpPr>
        <p:spPr>
          <a:xfrm>
            <a:off x="216000" y="812520"/>
            <a:ext cx="7127279" cy="4008959"/>
          </a:xfrm>
          <a:prstGeom prst="rect">
            <a:avLst/>
          </a:prstGeom>
          <a:noFill/>
          <a:ln>
            <a:noFill/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3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/>
          <a:lstStyle/>
          <a:p>
            <a:endParaRPr lang="hu-HU"/>
          </a:p>
        </p:txBody>
      </p:sp>
      <p:sp>
        <p:nvSpPr>
          <p:cNvPr id="4" name="Élőfej helye 3"/>
          <p:cNvSpPr txBox="1">
            <a:spLocks noGrp="1"/>
          </p:cNvSpPr>
          <p:nvPr>
            <p:ph type="hdr" sz="quarte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hangingPunct="0">
              <a:buNone/>
              <a:tabLst/>
              <a:defRPr lang="hu-HU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hu-HU"/>
          </a:p>
        </p:txBody>
      </p:sp>
      <p:sp>
        <p:nvSpPr>
          <p:cNvPr id="5" name="Dátum helye 4"/>
          <p:cNvSpPr txBox="1">
            <a:spLocks noGrp="1"/>
          </p:cNvSpPr>
          <p:nvPr>
            <p:ph type="dt" idx="1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Ctr="0">
            <a:noAutofit/>
          </a:bodyPr>
          <a:lstStyle>
            <a:lvl1pPr lvl="0" algn="r" hangingPunct="0">
              <a:buNone/>
              <a:tabLst/>
              <a:defRPr lang="hu-HU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hu-HU"/>
          </a:p>
        </p:txBody>
      </p:sp>
      <p:sp>
        <p:nvSpPr>
          <p:cNvPr id="6" name="Élőláb helye 5"/>
          <p:cNvSpPr txBox="1">
            <a:spLocks noGrp="1"/>
          </p:cNvSpPr>
          <p:nvPr>
            <p:ph type="ftr" sz="quarter" idx="4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hangingPunct="0">
              <a:buNone/>
              <a:tabLst/>
              <a:defRPr lang="hu-HU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endParaRPr lang="hu-HU"/>
          </a:p>
        </p:txBody>
      </p:sp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b" anchorCtr="0">
            <a:noAutofit/>
          </a:bodyPr>
          <a:lstStyle>
            <a:lvl1pPr lvl="0" algn="r" hangingPunct="0">
              <a:buNone/>
              <a:tabLst/>
              <a:defRPr lang="hu-HU" sz="1400" kern="1200">
                <a:latin typeface="Liberation Serif" pitchFamily="18"/>
                <a:ea typeface="DejaVu Sans" pitchFamily="2"/>
                <a:cs typeface="DejaVu Sans" pitchFamily="2"/>
              </a:defRPr>
            </a:lvl1pPr>
          </a:lstStyle>
          <a:p>
            <a:pPr lvl="0"/>
            <a:fld id="{746C6262-DDF9-4F62-9304-27334B2368A7}" type="slidenum"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58392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216000" marR="0" indent="-216000" hangingPunct="0">
      <a:tabLst/>
      <a:defRPr lang="hu-HU" sz="2000" b="0" i="0" u="none" strike="noStrike" kern="1200" cap="none">
        <a:ln>
          <a:noFill/>
        </a:ln>
        <a:highlight>
          <a:scrgbClr r="0" g="0" b="0">
            <a:alpha val="0"/>
          </a:scrgbClr>
        </a:highlight>
        <a:latin typeface="Liberation Sans" pitchFamily="18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5047B3D-DE19-4FCA-AF62-164C5ECB0BCB}" type="slidenum">
              <a:t>1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D2A64300-232C-4ECB-8741-11EF133724B2}" type="slidenum">
              <a:t>10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9A4134B-AEDA-4D66-96FB-795AE505D05E}" type="slidenum">
              <a:t>11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8F08108-EDAC-4986-899B-5711076B255C}" type="slidenum">
              <a:t>12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01688"/>
            <a:ext cx="7126287" cy="4010025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8000" cy="4811400"/>
          </a:xfrm>
        </p:spPr>
        <p:txBody>
          <a:bodyPr anchor="ctr" anchorCtr="0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D195032-CB81-4BC1-9071-A989083C8AC0}" type="slidenum">
              <a:t>13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01688"/>
            <a:ext cx="7126287" cy="4010025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8000" cy="4811400"/>
          </a:xfrm>
        </p:spPr>
        <p:txBody>
          <a:bodyPr anchor="ctr" anchorCtr="0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353089D-F6F7-487A-9AF0-35F7D328B58C}" type="slidenum">
              <a:t>14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01688"/>
            <a:ext cx="7126287" cy="4010025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8000" cy="4811400"/>
          </a:xfrm>
        </p:spPr>
        <p:txBody>
          <a:bodyPr anchor="ctr" anchorCtr="0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48CE35B-9DF8-40E0-996F-174BD639ABB6}" type="slidenum">
              <a:t>15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5900" y="812800"/>
            <a:ext cx="7127875" cy="4010025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>
          <a:xfrm>
            <a:off x="756000" y="5078520"/>
            <a:ext cx="6048000" cy="4811400"/>
          </a:xfrm>
        </p:spPr>
        <p:txBody>
          <a:bodyPr anchor="ctr" anchorCtr="0"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E12D4227-9352-4C22-AEF7-8584824AA324}" type="slidenum">
              <a:t>16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58375F49-7F31-40B4-B635-DD7CECC8A1DC}" type="slidenum">
              <a:t>17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6DC779A-CC4A-4AA8-A244-6FD1BE6D7E77}" type="slidenum">
              <a:t>18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0491EE54-E5BF-42E7-9477-DC3EB994D26F}" type="slidenum">
              <a:t>19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B949FAD-3ACE-4953-843E-ACCDB776C42A}" type="slidenum">
              <a:t>2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48B4C06B-F4B8-4FC4-B9DA-8531EABF3EE3}" type="slidenum">
              <a:t>20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A5BAEFF5-3459-4586-B835-470BF8A32597}" type="slidenum">
              <a:t>21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97628D7-15B0-4671-9C2B-60C80BA7BC65}" type="slidenum">
              <a:t>22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1EFCB68-BE34-4362-892A-2779048E9EBC}" type="slidenum">
              <a:t>23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05B69BA-BC47-4795-B47C-D1BAA064E64F}" type="slidenum">
              <a:t>24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1B01CFB1-E32C-4D5D-A148-8E083491CD5C}" type="slidenum">
              <a:t>25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C7E87FC2-07CA-45FA-B431-8C8A640DC2D4}" type="slidenum">
              <a:t>26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83FBD61-D523-40A7-BAE4-501F23709AD2}" type="slidenum">
              <a:t>27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E80C704-3A15-488F-B07A-E17235C83567}" type="slidenum">
              <a:t>28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2ABE15F0-0D5F-4312-A217-19F064EDB18E}" type="slidenum">
              <a:t>29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65F08CC-A379-44BE-8073-2932F573AE9F}" type="slidenum">
              <a:t>3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1E92175-F1F5-4FDB-A158-1D045A94E518}" type="slidenum">
              <a:t>4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84B936E8-37F6-42C9-B67D-8480BA82B87A}" type="slidenum">
              <a:t>5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93C970F2-77F1-4CB3-AB9A-6F1B1FCD38B7}" type="slidenum">
              <a:t>6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F3B018F8-08EB-4504-A783-20CBE7BE9810}" type="slidenum">
              <a:t>7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6F78B7DE-0E75-4E1A-9A3A-7760DE413F41}" type="slidenum">
              <a:t>8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a számának helye 6"/>
          <p:cNvSpPr txBox="1">
            <a:spLocks noGrp="1"/>
          </p:cNvSpPr>
          <p:nvPr>
            <p:ph type="sldNum" sz="quarter" idx="5"/>
          </p:nvPr>
        </p:nvSpPr>
        <p:spPr>
          <a:ln/>
        </p:spPr>
        <p:txBody>
          <a:bodyPr lIns="0" tIns="0" rIns="0" bIns="0" anchor="b" anchorCtr="0">
            <a:noAutofit/>
          </a:bodyPr>
          <a:lstStyle/>
          <a:p>
            <a:pPr lvl="0"/>
            <a:fld id="{7F23496C-98C3-431F-84BD-C15FD65351AE}" type="slidenum">
              <a:t>9</a:t>
            </a:fld>
            <a:endParaRPr lang="hu-HU"/>
          </a:p>
        </p:txBody>
      </p:sp>
      <p:sp>
        <p:nvSpPr>
          <p:cNvPr id="2" name="Diakép helye 1"/>
          <p:cNvSpPr>
            <a:spLocks noGrp="1" noRot="1" noChangeAspect="1" noResize="1"/>
          </p:cNvSpPr>
          <p:nvPr>
            <p:ph type="sldImg"/>
          </p:nvPr>
        </p:nvSpPr>
        <p:spPr>
          <a:xfrm>
            <a:off x="217488" y="812800"/>
            <a:ext cx="7124700" cy="4008438"/>
          </a:xfrm>
          <a:solidFill>
            <a:srgbClr val="729FCF"/>
          </a:solidFill>
          <a:ln w="25400">
            <a:solidFill>
              <a:srgbClr val="3465A4"/>
            </a:solidFill>
            <a:prstDash val="solid"/>
          </a:ln>
        </p:spPr>
      </p:sp>
      <p:sp>
        <p:nvSpPr>
          <p:cNvPr id="3" name="Jegyzetek helye 2"/>
          <p:cNvSpPr txBox="1">
            <a:spLocks noGrp="1"/>
          </p:cNvSpPr>
          <p:nvPr>
            <p:ph type="body" sz="quarter" idx="1"/>
          </p:nvPr>
        </p:nvSpPr>
        <p:spPr/>
        <p:txBody>
          <a:bodyPr/>
          <a:lstStyle/>
          <a:p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ímdi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83472" y="1478787"/>
            <a:ext cx="6913256" cy="1734922"/>
          </a:xfrm>
        </p:spPr>
        <p:txBody>
          <a:bodyPr anchor="b">
            <a:noAutofit/>
          </a:bodyPr>
          <a:lstStyle>
            <a:lvl1pPr algn="ctr">
              <a:defRPr sz="5953" cap="all" baseline="0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15808" y="3271257"/>
            <a:ext cx="5648584" cy="89815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902"/>
            </a:lvl1pPr>
            <a:lvl2pPr marL="378013" indent="0" algn="ctr">
              <a:buNone/>
              <a:defRPr sz="1654"/>
            </a:lvl2pPr>
            <a:lvl3pPr marL="756026" indent="0" algn="ctr">
              <a:buNone/>
              <a:defRPr sz="1488"/>
            </a:lvl3pPr>
            <a:lvl4pPr marL="1134039" indent="0" algn="ctr">
              <a:buNone/>
              <a:defRPr sz="1323"/>
            </a:lvl4pPr>
            <a:lvl5pPr marL="1512052" indent="0" algn="ctr">
              <a:buNone/>
              <a:defRPr sz="1323"/>
            </a:lvl5pPr>
            <a:lvl6pPr marL="1890065" indent="0" algn="ctr">
              <a:buNone/>
              <a:defRPr sz="1323"/>
            </a:lvl6pPr>
            <a:lvl7pPr marL="2268078" indent="0" algn="ctr">
              <a:buNone/>
              <a:defRPr sz="1323"/>
            </a:lvl7pPr>
            <a:lvl8pPr marL="2646091" indent="0" algn="ctr">
              <a:buNone/>
              <a:defRPr sz="1323"/>
            </a:lvl8pPr>
            <a:lvl9pPr marL="3024104" indent="0" algn="ctr">
              <a:buNone/>
              <a:defRPr sz="1323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2480" y="5335994"/>
            <a:ext cx="1329485" cy="33455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lvl="0"/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6556" y="5335994"/>
            <a:ext cx="5807089" cy="334556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pPr lvl="0"/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28234" y="5335994"/>
            <a:ext cx="1319851" cy="334556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pPr lvl="0"/>
            <a:fld id="{99BFA9E0-977A-4C8C-B6DB-EEFFDDFED2CB}" type="slidenum">
              <a:rPr lang="hu-HU" smtClean="0"/>
              <a:t>‹#›</a:t>
            </a:fld>
            <a:endParaRPr lang="hu-HU"/>
          </a:p>
        </p:txBody>
      </p:sp>
      <p:grpSp>
        <p:nvGrpSpPr>
          <p:cNvPr id="7" name="Group 6"/>
          <p:cNvGrpSpPr/>
          <p:nvPr/>
        </p:nvGrpSpPr>
        <p:grpSpPr>
          <a:xfrm>
            <a:off x="622480" y="615566"/>
            <a:ext cx="8825605" cy="4423385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92033685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4070" y="1898060"/>
            <a:ext cx="7938492" cy="2953411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85EF913-386A-48E5-A5AF-7C5AA50D7E4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5035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34657" y="516085"/>
            <a:ext cx="1294611" cy="4335386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34071" y="516085"/>
            <a:ext cx="6763115" cy="4335386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FFC66305-44F0-4862-99A3-15498C28B6C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8041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7766746C-ED83-4BA6-94AD-7574CCA35A80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19372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zakaszfejléc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540" y="1076032"/>
            <a:ext cx="7948225" cy="2358791"/>
          </a:xfrm>
        </p:spPr>
        <p:txBody>
          <a:bodyPr anchor="b">
            <a:normAutofit/>
          </a:bodyPr>
          <a:lstStyle>
            <a:lvl1pPr algn="r">
              <a:defRPr sz="5953" cap="all" baseline="0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540" y="3486278"/>
            <a:ext cx="7948225" cy="945360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984">
                <a:solidFill>
                  <a:schemeClr val="tx2"/>
                </a:solidFill>
              </a:defRPr>
            </a:lvl1pPr>
            <a:lvl2pPr marL="378013" indent="0">
              <a:buNone/>
              <a:defRPr sz="1654">
                <a:solidFill>
                  <a:schemeClr val="tx1">
                    <a:tint val="75000"/>
                  </a:schemeClr>
                </a:solidFill>
              </a:defRPr>
            </a:lvl2pPr>
            <a:lvl3pPr marL="756026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403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205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90065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807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609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410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0946" y="5335994"/>
            <a:ext cx="1341445" cy="33455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36769" y="5335994"/>
            <a:ext cx="5807089" cy="334556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pPr lvl="0"/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28234" y="5335994"/>
            <a:ext cx="1319851" cy="33455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fld id="{5F60216C-FB99-48EB-AB9D-D3B7460CEE94}" type="slidenum">
              <a:rPr lang="hu-HU" smtClean="0"/>
              <a:t>‹#›</a:t>
            </a:fld>
            <a:endParaRPr lang="hu-HU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6740229" y="1393785"/>
            <a:ext cx="2707856" cy="3645166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044351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34071" y="1890183"/>
            <a:ext cx="3677531" cy="2961288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95353" y="1890183"/>
            <a:ext cx="3677531" cy="2961288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8D433189-3862-4047-9312-485C963CF8A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60888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34070" y="567055"/>
            <a:ext cx="7938492" cy="1228619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4070" y="1935548"/>
            <a:ext cx="3674388" cy="681253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80" b="0" baseline="0">
                <a:solidFill>
                  <a:schemeClr val="tx2"/>
                </a:solidFill>
              </a:defRPr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34070" y="2732917"/>
            <a:ext cx="3674388" cy="211855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395031" y="1935548"/>
            <a:ext cx="3674388" cy="681253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80" b="0" baseline="0">
                <a:solidFill>
                  <a:schemeClr val="tx2"/>
                </a:solidFill>
              </a:defRPr>
            </a:lvl1pPr>
            <a:lvl2pPr marL="378013" indent="0">
              <a:buNone/>
              <a:defRPr sz="1654" b="1"/>
            </a:lvl2pPr>
            <a:lvl3pPr marL="756026" indent="0">
              <a:buNone/>
              <a:defRPr sz="1488" b="1"/>
            </a:lvl3pPr>
            <a:lvl4pPr marL="1134039" indent="0">
              <a:buNone/>
              <a:defRPr sz="1323" b="1"/>
            </a:lvl4pPr>
            <a:lvl5pPr marL="1512052" indent="0">
              <a:buNone/>
              <a:defRPr sz="1323" b="1"/>
            </a:lvl5pPr>
            <a:lvl6pPr marL="1890065" indent="0">
              <a:buNone/>
              <a:defRPr sz="1323" b="1"/>
            </a:lvl6pPr>
            <a:lvl7pPr marL="2268078" indent="0">
              <a:buNone/>
              <a:defRPr sz="1323" b="1"/>
            </a:lvl7pPr>
            <a:lvl8pPr marL="2646091" indent="0">
              <a:buNone/>
              <a:defRPr sz="1323" b="1"/>
            </a:lvl8pPr>
            <a:lvl9pPr marL="3024104" indent="0">
              <a:buNone/>
              <a:defRPr sz="1323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95031" y="2732917"/>
            <a:ext cx="3674388" cy="211855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0EBA6DDC-6B8B-4E57-B56B-382AC08FEB21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0066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B7C9689-8E4D-4C98-81C7-3A76F7B5399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7765890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1A266330-6165-494B-9741-146920B83A0B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13273477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11"/>
            <a:ext cx="4385072" cy="56702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537" y="567055"/>
            <a:ext cx="3187998" cy="1784250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3969" baseline="0">
                <a:solidFill>
                  <a:schemeClr val="tx2"/>
                </a:solidFill>
              </a:defRPr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2621" y="567056"/>
            <a:ext cx="4309467" cy="4279165"/>
          </a:xfrm>
        </p:spPr>
        <p:txBody>
          <a:bodyPr/>
          <a:lstStyle>
            <a:lvl1pPr>
              <a:defRPr sz="1654"/>
            </a:lvl1pPr>
            <a:lvl2pPr>
              <a:defRPr sz="1654"/>
            </a:lvl2pPr>
            <a:lvl3pPr>
              <a:defRPr sz="1488"/>
            </a:lvl3pPr>
            <a:lvl4pPr>
              <a:defRPr sz="1488"/>
            </a:lvl4pPr>
            <a:lvl5pPr>
              <a:defRPr sz="1323"/>
            </a:lvl5pPr>
            <a:lvl6pPr>
              <a:defRPr sz="1323"/>
            </a:lvl6pPr>
            <a:lvl7pPr>
              <a:defRPr sz="1323"/>
            </a:lvl7pPr>
            <a:lvl8pPr>
              <a:defRPr sz="1323"/>
            </a:lvl8pPr>
            <a:lvl9pPr>
              <a:defRPr sz="1323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8537" y="2361773"/>
            <a:ext cx="3187998" cy="2489697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240"/>
              </a:spcAft>
              <a:buNone/>
              <a:defRPr sz="1323"/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8537" y="5335994"/>
            <a:ext cx="995968" cy="33455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23926" y="5335994"/>
            <a:ext cx="1962609" cy="33455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1607" y="5335994"/>
            <a:ext cx="1319851" cy="33455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fld id="{79DC88F7-C964-402C-9047-8CE9D5FFD442}" type="slidenum">
              <a:rPr lang="hu-HU" smtClean="0"/>
              <a:t>‹#›</a:t>
            </a:fld>
            <a:endParaRPr lang="hu-HU"/>
          </a:p>
        </p:txBody>
      </p:sp>
      <p:sp>
        <p:nvSpPr>
          <p:cNvPr id="9" name="Rectangle 8" title="Divider Bar"/>
          <p:cNvSpPr/>
          <p:nvPr/>
        </p:nvSpPr>
        <p:spPr>
          <a:xfrm>
            <a:off x="4385072" y="311"/>
            <a:ext cx="189012" cy="56705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5105242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11"/>
            <a:ext cx="4385072" cy="567023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8537" y="567055"/>
            <a:ext cx="3187998" cy="1784250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3969" baseline="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74084" y="1"/>
            <a:ext cx="5506541" cy="5670549"/>
          </a:xfrm>
        </p:spPr>
        <p:txBody>
          <a:bodyPr anchor="t">
            <a:normAutofit/>
          </a:bodyPr>
          <a:lstStyle>
            <a:lvl1pPr marL="0" indent="0">
              <a:buNone/>
              <a:defRPr sz="1654"/>
            </a:lvl1pPr>
            <a:lvl2pPr marL="378013" indent="0">
              <a:buNone/>
              <a:defRPr sz="1654"/>
            </a:lvl2pPr>
            <a:lvl3pPr marL="756026" indent="0">
              <a:buNone/>
              <a:defRPr sz="1654"/>
            </a:lvl3pPr>
            <a:lvl4pPr marL="1134039" indent="0">
              <a:buNone/>
              <a:defRPr sz="1654"/>
            </a:lvl4pPr>
            <a:lvl5pPr marL="1512052" indent="0">
              <a:buNone/>
              <a:defRPr sz="1654"/>
            </a:lvl5pPr>
            <a:lvl6pPr marL="1890065" indent="0">
              <a:buNone/>
              <a:defRPr sz="1654"/>
            </a:lvl6pPr>
            <a:lvl7pPr marL="2268078" indent="0">
              <a:buNone/>
              <a:defRPr sz="1654"/>
            </a:lvl7pPr>
            <a:lvl8pPr marL="2646091" indent="0">
              <a:buNone/>
              <a:defRPr sz="1654"/>
            </a:lvl8pPr>
            <a:lvl9pPr marL="3024104" indent="0">
              <a:buNone/>
              <a:defRPr sz="1654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8537" y="2361462"/>
            <a:ext cx="3187998" cy="2490008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240"/>
              </a:spcAft>
              <a:buNone/>
              <a:defRPr sz="1323"/>
            </a:lvl1pPr>
            <a:lvl2pPr marL="378013" indent="0">
              <a:buNone/>
              <a:defRPr sz="1158"/>
            </a:lvl2pPr>
            <a:lvl3pPr marL="756026" indent="0">
              <a:buNone/>
              <a:defRPr sz="992"/>
            </a:lvl3pPr>
            <a:lvl4pPr marL="1134039" indent="0">
              <a:buNone/>
              <a:defRPr sz="827"/>
            </a:lvl4pPr>
            <a:lvl5pPr marL="1512052" indent="0">
              <a:buNone/>
              <a:defRPr sz="827"/>
            </a:lvl5pPr>
            <a:lvl6pPr marL="1890065" indent="0">
              <a:buNone/>
              <a:defRPr sz="827"/>
            </a:lvl6pPr>
            <a:lvl7pPr marL="2268078" indent="0">
              <a:buNone/>
              <a:defRPr sz="827"/>
            </a:lvl7pPr>
            <a:lvl8pPr marL="2646091" indent="0">
              <a:buNone/>
              <a:defRPr sz="827"/>
            </a:lvl8pPr>
            <a:lvl9pPr marL="3024104" indent="0">
              <a:buNone/>
              <a:defRPr sz="827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98537" y="5335994"/>
            <a:ext cx="995968" cy="33455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823926" y="5335994"/>
            <a:ext cx="1962609" cy="33455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71607" y="5335994"/>
            <a:ext cx="1319851" cy="334556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lvl="0"/>
            <a:fld id="{2569CCF8-F600-4631-97E1-E560517E6781}" type="slidenum">
              <a:rPr lang="hu-HU" smtClean="0"/>
              <a:t>‹#›</a:t>
            </a:fld>
            <a:endParaRPr lang="hu-HU"/>
          </a:p>
        </p:txBody>
      </p:sp>
      <p:sp>
        <p:nvSpPr>
          <p:cNvPr id="9" name="Rectangle 8" title="Divider Bar"/>
          <p:cNvSpPr/>
          <p:nvPr/>
        </p:nvSpPr>
        <p:spPr>
          <a:xfrm>
            <a:off x="4385072" y="311"/>
            <a:ext cx="189012" cy="56705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825317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34070" y="567055"/>
            <a:ext cx="7938492" cy="122861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34070" y="1890183"/>
            <a:ext cx="7938492" cy="29612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9821" y="5335994"/>
            <a:ext cx="995968" cy="3345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 baseline="0">
                <a:solidFill>
                  <a:schemeClr val="tx2"/>
                </a:solidFill>
              </a:defRPr>
            </a:lvl1pPr>
          </a:lstStyle>
          <a:p>
            <a:pPr lvl="0"/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92465" y="5335994"/>
            <a:ext cx="5193134" cy="3345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 baseline="0">
                <a:solidFill>
                  <a:schemeClr val="tx2"/>
                </a:solidFill>
              </a:defRPr>
            </a:lvl1pPr>
          </a:lstStyle>
          <a:p>
            <a:pPr lvl="0"/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32275" y="5335994"/>
            <a:ext cx="1319851" cy="3345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 baseline="0">
                <a:solidFill>
                  <a:schemeClr val="tx2"/>
                </a:solidFill>
              </a:defRPr>
            </a:lvl1pPr>
          </a:lstStyle>
          <a:p>
            <a:pPr lvl="0"/>
            <a:fld id="{E38C7EAF-CB04-4E0F-AFB0-FF5FBF1C4140}" type="slidenum">
              <a:rPr lang="hu-HU" smtClean="0"/>
              <a:t>‹#›</a:t>
            </a:fld>
            <a:endParaRPr lang="hu-HU"/>
          </a:p>
        </p:txBody>
      </p:sp>
      <p:sp>
        <p:nvSpPr>
          <p:cNvPr id="9" name="Rectangle 8" title="Side bar"/>
          <p:cNvSpPr/>
          <p:nvPr/>
        </p:nvSpPr>
        <p:spPr>
          <a:xfrm>
            <a:off x="395300" y="311"/>
            <a:ext cx="189012" cy="56705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8559306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6026" rtl="0" eaLnBrk="1" latinLnBrk="0" hangingPunct="1">
        <a:lnSpc>
          <a:spcPct val="89000"/>
        </a:lnSpc>
        <a:spcBef>
          <a:spcPct val="0"/>
        </a:spcBef>
        <a:buNone/>
        <a:defRPr sz="3638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17531" indent="-317531" algn="l" defTabSz="756026" rtl="0" eaLnBrk="1" latinLnBrk="0" hangingPunct="1">
        <a:lnSpc>
          <a:spcPct val="94000"/>
        </a:lnSpc>
        <a:spcBef>
          <a:spcPts val="827"/>
        </a:spcBef>
        <a:spcAft>
          <a:spcPts val="165"/>
        </a:spcAft>
        <a:buFont typeface="Franklin Gothic Book" panose="020B0503020102020204" pitchFamily="34" charset="0"/>
        <a:buChar char="■"/>
        <a:defRPr sz="1654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56026" indent="-317531" algn="l" defTabSz="756026" rtl="0" eaLnBrk="1" latinLnBrk="0" hangingPunct="1">
        <a:lnSpc>
          <a:spcPct val="94000"/>
        </a:lnSpc>
        <a:spcBef>
          <a:spcPts val="413"/>
        </a:spcBef>
        <a:spcAft>
          <a:spcPts val="165"/>
        </a:spcAft>
        <a:buFont typeface="Franklin Gothic Book" panose="020B0503020102020204" pitchFamily="34" charset="0"/>
        <a:buChar char="–"/>
        <a:defRPr sz="1654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134039" indent="-317531" algn="l" defTabSz="756026" rtl="0" eaLnBrk="1" latinLnBrk="0" hangingPunct="1">
        <a:lnSpc>
          <a:spcPct val="94000"/>
        </a:lnSpc>
        <a:spcBef>
          <a:spcPts val="413"/>
        </a:spcBef>
        <a:spcAft>
          <a:spcPts val="165"/>
        </a:spcAft>
        <a:buFont typeface="Franklin Gothic Book" panose="020B0503020102020204" pitchFamily="34" charset="0"/>
        <a:buChar char="■"/>
        <a:defRPr sz="1488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512052" indent="-317531" algn="l" defTabSz="756026" rtl="0" eaLnBrk="1" latinLnBrk="0" hangingPunct="1">
        <a:lnSpc>
          <a:spcPct val="94000"/>
        </a:lnSpc>
        <a:spcBef>
          <a:spcPts val="413"/>
        </a:spcBef>
        <a:spcAft>
          <a:spcPts val="165"/>
        </a:spcAft>
        <a:buFont typeface="Franklin Gothic Book" panose="020B0503020102020204" pitchFamily="34" charset="0"/>
        <a:buChar char="–"/>
        <a:defRPr sz="1488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1890065" indent="-317531" algn="l" defTabSz="756026" rtl="0" eaLnBrk="1" latinLnBrk="0" hangingPunct="1">
        <a:lnSpc>
          <a:spcPct val="94000"/>
        </a:lnSpc>
        <a:spcBef>
          <a:spcPts val="413"/>
        </a:spcBef>
        <a:spcAft>
          <a:spcPts val="165"/>
        </a:spcAft>
        <a:buFont typeface="Franklin Gothic Book" panose="020B0503020102020204" pitchFamily="34" charset="0"/>
        <a:buChar char="■"/>
        <a:defRPr sz="1323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268078" indent="-317531" algn="l" defTabSz="756026" rtl="0" eaLnBrk="1" latinLnBrk="0" hangingPunct="1">
        <a:lnSpc>
          <a:spcPct val="94000"/>
        </a:lnSpc>
        <a:spcBef>
          <a:spcPts val="413"/>
        </a:spcBef>
        <a:spcAft>
          <a:spcPts val="165"/>
        </a:spcAft>
        <a:buFont typeface="Franklin Gothic Book" panose="020B0503020102020204" pitchFamily="34" charset="0"/>
        <a:buChar char="–"/>
        <a:defRPr sz="1323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2646091" indent="-317531" algn="l" defTabSz="756026" rtl="0" eaLnBrk="1" latinLnBrk="0" hangingPunct="1">
        <a:lnSpc>
          <a:spcPct val="94000"/>
        </a:lnSpc>
        <a:spcBef>
          <a:spcPts val="413"/>
        </a:spcBef>
        <a:spcAft>
          <a:spcPts val="165"/>
        </a:spcAft>
        <a:buFont typeface="Franklin Gothic Book" panose="020B0503020102020204" pitchFamily="34" charset="0"/>
        <a:buChar char="■"/>
        <a:defRPr sz="1158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024104" indent="-317531" algn="l" defTabSz="756026" rtl="0" eaLnBrk="1" latinLnBrk="0" hangingPunct="1">
        <a:lnSpc>
          <a:spcPct val="94000"/>
        </a:lnSpc>
        <a:spcBef>
          <a:spcPts val="413"/>
        </a:spcBef>
        <a:spcAft>
          <a:spcPts val="165"/>
        </a:spcAft>
        <a:buFont typeface="Franklin Gothic Book" panose="020B0503020102020204" pitchFamily="34" charset="0"/>
        <a:buChar char="–"/>
        <a:defRPr sz="1158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402117" indent="-317531" algn="l" defTabSz="756026" rtl="0" eaLnBrk="1" latinLnBrk="0" hangingPunct="1">
        <a:lnSpc>
          <a:spcPct val="94000"/>
        </a:lnSpc>
        <a:spcBef>
          <a:spcPts val="413"/>
        </a:spcBef>
        <a:spcAft>
          <a:spcPts val="165"/>
        </a:spcAft>
        <a:buFont typeface="Franklin Gothic Book" panose="020B0503020102020204" pitchFamily="34" charset="0"/>
        <a:buChar char="■"/>
        <a:defRPr sz="1158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8013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6026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4039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2052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90065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8078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6091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4104" algn="l" defTabSz="756026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8C89EA62-F38E-4285-A105-C5E1BD3600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622480" y="615565"/>
            <a:ext cx="8825605" cy="4423385"/>
            <a:chOff x="752858" y="744469"/>
            <a:chExt cx="10674117" cy="5349671"/>
          </a:xfrm>
        </p:grpSpPr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2CF6E46A-CCCD-4728-B011-E147B23629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2E2C684B-30C9-4689-A529-EBF1B8ADB2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hu-HU"/>
            </a:p>
          </p:txBody>
        </p: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F6B7BFBD-C488-4B5B-ABE5-8256F3FFB0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310"/>
            <a:ext cx="10080624" cy="56702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 dirty="0"/>
          </a:p>
        </p:txBody>
      </p:sp>
      <p:sp>
        <p:nvSpPr>
          <p:cNvPr id="14" name="Freeform 6">
            <a:extLst>
              <a:ext uri="{FF2B5EF4-FFF2-40B4-BE49-F238E27FC236}">
                <a16:creationId xmlns:a16="http://schemas.microsoft.com/office/drawing/2014/main" id="{2BA7674F-A261-445A-AE3A-A0AA30620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flipH="1" flipV="1">
            <a:off x="555033" y="518150"/>
            <a:ext cx="2708398" cy="3645166"/>
          </a:xfrm>
          <a:custGeom>
            <a:avLst/>
            <a:gdLst/>
            <a:ahLst/>
            <a:cxnLst/>
            <a:rect l="l" t="t" r="r" b="b"/>
            <a:pathLst>
              <a:path w="10002" h="10000">
                <a:moveTo>
                  <a:pt x="8763" y="0"/>
                </a:moveTo>
                <a:lnTo>
                  <a:pt x="10002" y="0"/>
                </a:lnTo>
                <a:lnTo>
                  <a:pt x="10002" y="10000"/>
                </a:lnTo>
                <a:lnTo>
                  <a:pt x="2" y="10000"/>
                </a:lnTo>
                <a:cubicBezTo>
                  <a:pt x="-2" y="9698"/>
                  <a:pt x="4" y="9427"/>
                  <a:pt x="0" y="9125"/>
                </a:cubicBezTo>
                <a:lnTo>
                  <a:pt x="8763" y="9128"/>
                </a:lnTo>
                <a:lnTo>
                  <a:pt x="8763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hu-HU"/>
          </a:p>
        </p:txBody>
      </p:sp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BA53A58C-A067-4B87-B48C-CB90C1FA0FE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90184" y="835339"/>
            <a:ext cx="9190441" cy="483521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1">
            <a:schemeClr val="lt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1422217" y="1367390"/>
            <a:ext cx="6706016" cy="3254411"/>
          </a:xfrm>
        </p:spPr>
        <p:txBody>
          <a:bodyPr vert="horz" lIns="91440" tIns="45720" rIns="91440" bIns="45720" rtlCol="0" anchor="t">
            <a:normAutofit/>
          </a:bodyPr>
          <a:lstStyle/>
          <a:p>
            <a:pPr lvl="0" defTabSz="914400"/>
            <a:r>
              <a:rPr lang="en-US" sz="7200" cap="all"/>
              <a:t>Adatbázis kezelés</a:t>
            </a:r>
          </a:p>
        </p:txBody>
      </p:sp>
      <p:sp>
        <p:nvSpPr>
          <p:cNvPr id="3" name="Alcím 2"/>
          <p:cNvSpPr txBox="1">
            <a:spLocks noGrp="1"/>
          </p:cNvSpPr>
          <p:nvPr>
            <p:ph type="subTitle" idx="4294967295"/>
          </p:nvPr>
        </p:nvSpPr>
        <p:spPr>
          <a:xfrm>
            <a:off x="1422217" y="4621802"/>
            <a:ext cx="8094621" cy="530408"/>
          </a:xfrm>
        </p:spPr>
        <p:txBody>
          <a:bodyPr vert="horz" lIns="91440" tIns="45720" rIns="91440" bIns="45720" rtlCol="0">
            <a:normAutofit/>
          </a:bodyPr>
          <a:lstStyle/>
          <a:p>
            <a:pPr marL="0" lvl="0" indent="0" defTabSz="914400">
              <a:lnSpc>
                <a:spcPct val="112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/>
              <a:t>alapfogalmak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0" y="225425"/>
            <a:ext cx="9072563" cy="947738"/>
          </a:xfrm>
        </p:spPr>
        <p:txBody>
          <a:bodyPr/>
          <a:lstStyle/>
          <a:p>
            <a:pPr lvl="0"/>
            <a:r>
              <a:rPr lang="hu-HU"/>
              <a:t>Kapcsolat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0" y="1327150"/>
            <a:ext cx="9072563" cy="3287713"/>
          </a:xfrm>
        </p:spPr>
        <p:txBody>
          <a:bodyPr/>
          <a:lstStyle/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dirty="0"/>
              <a:t>Kapcsolat az egyedek közötti viszony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dirty="0"/>
              <a:t>A kapcsolat mindig a valóságos objektumok közötti viszonyt fejezi ki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0" y="225425"/>
            <a:ext cx="9072563" cy="947738"/>
          </a:xfrm>
        </p:spPr>
        <p:txBody>
          <a:bodyPr/>
          <a:lstStyle/>
          <a:p>
            <a:pPr lvl="0"/>
            <a:r>
              <a:rPr lang="hu-HU"/>
              <a:t>Kapcsolatok fokai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0" y="1327150"/>
            <a:ext cx="9072563" cy="3287713"/>
          </a:xfrm>
        </p:spPr>
        <p:txBody>
          <a:bodyPr/>
          <a:lstStyle/>
          <a:p>
            <a:pPr marL="342900" lvl="0" indent="-342900" algn="l" rtl="0" hangingPunct="1">
              <a:lnSpc>
                <a:spcPct val="90000"/>
              </a:lnSpc>
              <a:spcBef>
                <a:spcPts val="598"/>
              </a:spcBef>
              <a:buSzPct val="45000"/>
              <a:buFont typeface="Arial" panose="020B0604020202020204" pitchFamily="34" charset="0"/>
              <a:buChar char="•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59" algn="l"/>
                <a:tab pos="3700440" algn="l"/>
                <a:tab pos="4149719" algn="l"/>
                <a:tab pos="4598640" algn="l"/>
                <a:tab pos="5047920" algn="l"/>
                <a:tab pos="5497200" algn="l"/>
                <a:tab pos="5946480" algn="l"/>
                <a:tab pos="6395759" algn="l"/>
                <a:tab pos="6845040" algn="l"/>
                <a:tab pos="7294319" algn="l"/>
                <a:tab pos="7743600" algn="l"/>
                <a:tab pos="8192880" algn="l"/>
                <a:tab pos="8642160" algn="l"/>
              </a:tabLst>
            </a:pPr>
            <a:r>
              <a:rPr lang="hu-HU" sz="2400" b="1" dirty="0"/>
              <a:t>Egy-egy (1:1) kapcsolat</a:t>
            </a:r>
            <a:r>
              <a:rPr lang="hu-HU" sz="2400" dirty="0"/>
              <a:t>: az egyik tábla egy eleméhez a másik tábla pontosan egy eleme kapcsolódik.</a:t>
            </a:r>
          </a:p>
          <a:p>
            <a:pPr marL="342900" lvl="0" indent="-342900" algn="l" rtl="0" hangingPunct="1">
              <a:lnSpc>
                <a:spcPct val="90000"/>
              </a:lnSpc>
              <a:spcBef>
                <a:spcPts val="598"/>
              </a:spcBef>
              <a:buSzPct val="45000"/>
              <a:buFont typeface="Arial" panose="020B0604020202020204" pitchFamily="34" charset="0"/>
              <a:buChar char="•"/>
              <a:tabLst>
                <a:tab pos="0" algn="l"/>
                <a:tab pos="106200" algn="l"/>
                <a:tab pos="555480" algn="l"/>
                <a:tab pos="1004760" algn="l"/>
                <a:tab pos="1454040" algn="l"/>
                <a:tab pos="1903320" algn="l"/>
                <a:tab pos="2352600" algn="l"/>
                <a:tab pos="2801880" algn="l"/>
                <a:tab pos="3251159" algn="l"/>
                <a:tab pos="3700440" algn="l"/>
                <a:tab pos="4149719" algn="l"/>
                <a:tab pos="4598640" algn="l"/>
                <a:tab pos="5047920" algn="l"/>
                <a:tab pos="5497200" algn="l"/>
                <a:tab pos="5946480" algn="l"/>
                <a:tab pos="6395759" algn="l"/>
                <a:tab pos="6845040" algn="l"/>
                <a:tab pos="7294319" algn="l"/>
                <a:tab pos="7743600" algn="l"/>
                <a:tab pos="8192880" algn="l"/>
                <a:tab pos="8642160" algn="l"/>
              </a:tabLst>
            </a:pPr>
            <a:r>
              <a:rPr lang="hu-HU" sz="2400" b="1" dirty="0"/>
              <a:t>Egy-több (1:N) kapcsolat</a:t>
            </a:r>
            <a:r>
              <a:rPr lang="hu-HU" sz="2400" dirty="0"/>
              <a:t>: az egyik tábla egy eleméhez a másik tábla több eleme is tartozhat.</a:t>
            </a:r>
          </a:p>
          <a:p>
            <a:pPr marL="342900" lvl="0" indent="-342900">
              <a:buSzPct val="45000"/>
              <a:buFont typeface="Arial" panose="020B0604020202020204" pitchFamily="34" charset="0"/>
              <a:buChar char="•"/>
            </a:pPr>
            <a:r>
              <a:rPr lang="hu-HU" sz="2400" b="1" dirty="0"/>
              <a:t>Több-több (N:M) kapcsolat</a:t>
            </a:r>
            <a:r>
              <a:rPr lang="hu-HU" sz="2400" dirty="0"/>
              <a:t>: bármely tábla elemeihez a másik tábla tetszőleges számú eleme tartozhat. (Pl.: autó ↔ szín)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abadkézi sokszög 1"/>
          <p:cNvSpPr/>
          <p:nvPr/>
        </p:nvSpPr>
        <p:spPr>
          <a:xfrm>
            <a:off x="516240" y="163800"/>
            <a:ext cx="9072000" cy="945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1440" tIns="45720" rIns="91440" bIns="45720" anchor="ctr" anchorCtr="0" compatLnSpc="1">
            <a:noAutofit/>
          </a:bodyPr>
          <a:lstStyle/>
          <a:p>
            <a:pPr marL="0" marR="0" lvl="0" indent="0" algn="ctr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sz="40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1:1 típusú (kölcsönös) kapcsolat</a:t>
            </a: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/>
        </p:nvGraphicFramePr>
        <p:xfrm>
          <a:off x="4326120" y="3193200"/>
          <a:ext cx="5359679" cy="2270519"/>
        </p:xfrm>
        <a:graphic>
          <a:graphicData uri="http://schemas.openxmlformats.org/drawingml/2006/table">
            <a:tbl>
              <a:tblPr/>
              <a:tblGrid>
                <a:gridCol w="1058760">
                  <a:extLst>
                    <a:ext uri="{9D8B030D-6E8A-4147-A177-3AD203B41FA5}">
                      <a16:colId xmlns:a16="http://schemas.microsoft.com/office/drawing/2014/main" val="3006779588"/>
                    </a:ext>
                  </a:extLst>
                </a:gridCol>
                <a:gridCol w="1334160">
                  <a:extLst>
                    <a:ext uri="{9D8B030D-6E8A-4147-A177-3AD203B41FA5}">
                      <a16:colId xmlns:a16="http://schemas.microsoft.com/office/drawing/2014/main" val="631585772"/>
                    </a:ext>
                  </a:extLst>
                </a:gridCol>
                <a:gridCol w="794160">
                  <a:extLst>
                    <a:ext uri="{9D8B030D-6E8A-4147-A177-3AD203B41FA5}">
                      <a16:colId xmlns:a16="http://schemas.microsoft.com/office/drawing/2014/main" val="3343115159"/>
                    </a:ext>
                  </a:extLst>
                </a:gridCol>
                <a:gridCol w="714240">
                  <a:extLst>
                    <a:ext uri="{9D8B030D-6E8A-4147-A177-3AD203B41FA5}">
                      <a16:colId xmlns:a16="http://schemas.microsoft.com/office/drawing/2014/main" val="1130608973"/>
                    </a:ext>
                  </a:extLst>
                </a:gridCol>
                <a:gridCol w="1191959">
                  <a:extLst>
                    <a:ext uri="{9D8B030D-6E8A-4147-A177-3AD203B41FA5}">
                      <a16:colId xmlns:a16="http://schemas.microsoft.com/office/drawing/2014/main" val="3549692405"/>
                    </a:ext>
                  </a:extLst>
                </a:gridCol>
                <a:gridCol w="266400">
                  <a:extLst>
                    <a:ext uri="{9D8B030D-6E8A-4147-A177-3AD203B41FA5}">
                      <a16:colId xmlns:a16="http://schemas.microsoft.com/office/drawing/2014/main" val="159447724"/>
                    </a:ext>
                  </a:extLst>
                </a:gridCol>
              </a:tblGrid>
              <a:tr h="263160"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Rendszam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Forg_eng_sz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Tipus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Szin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Tulaj_nev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4050678"/>
                  </a:ext>
                </a:extLst>
              </a:tr>
              <a:tr h="263160"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3399FF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IZZ-776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3399FF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MJ 99999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3399FF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Opel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3399FF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Bordó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3399FF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Somogyi Éva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28872693"/>
                  </a:ext>
                </a:extLst>
              </a:tr>
              <a:tr h="263160"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BFG 611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NJ 54111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Suzuki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Lila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Berek Edina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427752"/>
                  </a:ext>
                </a:extLst>
              </a:tr>
              <a:tr h="263160"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HTL-910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LK 63211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Renault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Kék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Vaj Ákos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0511144"/>
                  </a:ext>
                </a:extLst>
              </a:tr>
              <a:tr h="263160"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PKM-225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KK 99886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Skoda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Sárga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Tóth Béla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4376865"/>
                  </a:ext>
                </a:extLst>
              </a:tr>
              <a:tr h="441719"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16771081"/>
                  </a:ext>
                </a:extLst>
              </a:tr>
            </a:tbl>
          </a:graphicData>
        </a:graphic>
      </p:graphicFrame>
      <p:graphicFrame>
        <p:nvGraphicFramePr>
          <p:cNvPr id="4" name="Táblázat 3"/>
          <p:cNvGraphicFramePr>
            <a:graphicFrameLocks noGrp="1"/>
          </p:cNvGraphicFramePr>
          <p:nvPr/>
        </p:nvGraphicFramePr>
        <p:xfrm>
          <a:off x="357120" y="1466280"/>
          <a:ext cx="3810960" cy="2270519"/>
        </p:xfrm>
        <a:graphic>
          <a:graphicData uri="http://schemas.openxmlformats.org/drawingml/2006/table">
            <a:tbl>
              <a:tblPr/>
              <a:tblGrid>
                <a:gridCol w="1189800">
                  <a:extLst>
                    <a:ext uri="{9D8B030D-6E8A-4147-A177-3AD203B41FA5}">
                      <a16:colId xmlns:a16="http://schemas.microsoft.com/office/drawing/2014/main" val="406056633"/>
                    </a:ext>
                  </a:extLst>
                </a:gridCol>
                <a:gridCol w="1270800">
                  <a:extLst>
                    <a:ext uri="{9D8B030D-6E8A-4147-A177-3AD203B41FA5}">
                      <a16:colId xmlns:a16="http://schemas.microsoft.com/office/drawing/2014/main" val="3001820652"/>
                    </a:ext>
                  </a:extLst>
                </a:gridCol>
                <a:gridCol w="1032480">
                  <a:extLst>
                    <a:ext uri="{9D8B030D-6E8A-4147-A177-3AD203B41FA5}">
                      <a16:colId xmlns:a16="http://schemas.microsoft.com/office/drawing/2014/main" val="3559342069"/>
                    </a:ext>
                  </a:extLst>
                </a:gridCol>
                <a:gridCol w="317880">
                  <a:extLst>
                    <a:ext uri="{9D8B030D-6E8A-4147-A177-3AD203B41FA5}">
                      <a16:colId xmlns:a16="http://schemas.microsoft.com/office/drawing/2014/main" val="859202103"/>
                    </a:ext>
                  </a:extLst>
                </a:gridCol>
              </a:tblGrid>
              <a:tr h="263160"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Biztosito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kotvenyszam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rendszam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1762675"/>
                  </a:ext>
                </a:extLst>
              </a:tr>
              <a:tr h="263160"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3399FF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Hungária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3399FF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MH 00 123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3399FF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IZZ-776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7728328"/>
                  </a:ext>
                </a:extLst>
              </a:tr>
              <a:tr h="263160"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AB Aegon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LB700 1-1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PKM-225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013407"/>
                  </a:ext>
                </a:extLst>
              </a:tr>
              <a:tr h="263160"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Providencia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Ds 500 1209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HTL-910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700648"/>
                  </a:ext>
                </a:extLst>
              </a:tr>
              <a:tr h="263160"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Providencia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l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Ds 500 1211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BFG-611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1854980"/>
                  </a:ext>
                </a:extLst>
              </a:tr>
              <a:tr h="441719"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78103440"/>
                  </a:ext>
                </a:extLst>
              </a:tr>
            </a:tbl>
          </a:graphicData>
        </a:graphic>
      </p:graphicFrame>
      <p:sp>
        <p:nvSpPr>
          <p:cNvPr id="5" name="Szabadkézi sokszög 4"/>
          <p:cNvSpPr/>
          <p:nvPr/>
        </p:nvSpPr>
        <p:spPr>
          <a:xfrm>
            <a:off x="4245120" y="2954160"/>
            <a:ext cx="1190159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marL="0" marR="0" lvl="0" indent="0" algn="l" hangingPunct="1">
              <a:lnSpc>
                <a:spcPct val="100000"/>
              </a:lnSpc>
              <a:spcBef>
                <a:spcPts val="87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AUTOK</a:t>
            </a:r>
          </a:p>
        </p:txBody>
      </p:sp>
      <p:sp>
        <p:nvSpPr>
          <p:cNvPr id="6" name="Szabadkézi sokszög 5"/>
          <p:cNvSpPr/>
          <p:nvPr/>
        </p:nvSpPr>
        <p:spPr>
          <a:xfrm>
            <a:off x="291960" y="1226880"/>
            <a:ext cx="206532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marL="0" marR="0" lvl="0" indent="0" algn="l" hangingPunct="1">
              <a:lnSpc>
                <a:spcPct val="100000"/>
              </a:lnSpc>
              <a:spcBef>
                <a:spcPts val="87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KOT_BIZTOSITAS</a:t>
            </a:r>
          </a:p>
        </p:txBody>
      </p:sp>
      <p:sp>
        <p:nvSpPr>
          <p:cNvPr id="7" name="Szabadkézi sokszög 6"/>
          <p:cNvSpPr/>
          <p:nvPr/>
        </p:nvSpPr>
        <p:spPr>
          <a:xfrm>
            <a:off x="3787381" y="1849320"/>
            <a:ext cx="834479" cy="1854719"/>
          </a:xfrm>
          <a:custGeom>
            <a:avLst/>
            <a:gdLst>
              <a:gd name="f0" fmla="val 10800000"/>
              <a:gd name="f1" fmla="val 5400000"/>
              <a:gd name="f2" fmla="val 180"/>
              <a:gd name="f3" fmla="val w"/>
              <a:gd name="f4" fmla="val h"/>
              <a:gd name="f5" fmla="val 0"/>
              <a:gd name="f6" fmla="val 477"/>
              <a:gd name="f7" fmla="val 1413"/>
              <a:gd name="f8" fmla="val 98"/>
              <a:gd name="f9" fmla="val 49"/>
              <a:gd name="f10" fmla="val 196"/>
              <a:gd name="f11" fmla="val 272"/>
              <a:gd name="f12" fmla="val 348"/>
              <a:gd name="f13" fmla="val 513"/>
              <a:gd name="f14" fmla="val 454"/>
              <a:gd name="f15" fmla="val 687"/>
              <a:gd name="f16" fmla="val 431"/>
              <a:gd name="f17" fmla="val 861"/>
              <a:gd name="f18" fmla="val 189"/>
              <a:gd name="f19" fmla="val 1028"/>
              <a:gd name="f20" fmla="val 136"/>
              <a:gd name="f21" fmla="val 1141"/>
              <a:gd name="f22" fmla="val 83"/>
              <a:gd name="f23" fmla="val 1254"/>
              <a:gd name="f24" fmla="val 1323"/>
              <a:gd name="f25" fmla="val 1368"/>
              <a:gd name="f26" fmla="val 174"/>
              <a:gd name="f27" fmla="val 325"/>
              <a:gd name="f28" fmla="val 1406"/>
              <a:gd name="f29" fmla="val 363"/>
              <a:gd name="f30" fmla="+- 0 0 0"/>
              <a:gd name="f31" fmla="*/ f3 1 477"/>
              <a:gd name="f32" fmla="*/ f4 1 1413"/>
              <a:gd name="f33" fmla="*/ f30 f0 1"/>
              <a:gd name="f34" fmla="*/ 0 f31 1"/>
              <a:gd name="f35" fmla="*/ 155575 f32 1"/>
              <a:gd name="f36" fmla="*/ f33 1 f2"/>
              <a:gd name="f37" fmla="*/ 431800 f31 1"/>
              <a:gd name="f38" fmla="*/ 720725 f31 1"/>
              <a:gd name="f39" fmla="*/ 1090613 f32 1"/>
              <a:gd name="f40" fmla="*/ 215900 f31 1"/>
              <a:gd name="f41" fmla="*/ 1811338 f32 1"/>
              <a:gd name="f42" fmla="*/ 2171700 f32 1"/>
              <a:gd name="f43" fmla="*/ 576263 f31 1"/>
              <a:gd name="f44" fmla="*/ 2243138 f32 1"/>
              <a:gd name="f45" fmla="+- f36 0 f1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  <a:cxn ang="f45">
                <a:pos x="f34" y="f35"/>
              </a:cxn>
              <a:cxn ang="f45">
                <a:pos x="f37" y="f35"/>
              </a:cxn>
              <a:cxn ang="f45">
                <a:pos x="f38" y="f39"/>
              </a:cxn>
              <a:cxn ang="f45">
                <a:pos x="f40" y="f41"/>
              </a:cxn>
              <a:cxn ang="f45">
                <a:pos x="f40" y="f42"/>
              </a:cxn>
              <a:cxn ang="f45">
                <a:pos x="f43" y="f44"/>
              </a:cxn>
            </a:cxnLst>
            <a:rect l="l" t="t" r="r" b="b"/>
            <a:pathLst>
              <a:path w="477" h="1413">
                <a:moveTo>
                  <a:pt x="f5" y="f8"/>
                </a:moveTo>
                <a:cubicBezTo>
                  <a:pt x="f8" y="f9"/>
                  <a:pt x="f10" y="f5"/>
                  <a:pt x="f11" y="f8"/>
                </a:cubicBezTo>
                <a:cubicBezTo>
                  <a:pt x="f12" y="f10"/>
                  <a:pt x="f6" y="f13"/>
                  <a:pt x="f14" y="f15"/>
                </a:cubicBezTo>
                <a:cubicBezTo>
                  <a:pt x="f16" y="f17"/>
                  <a:pt x="f18" y="f19"/>
                  <a:pt x="f20" y="f21"/>
                </a:cubicBezTo>
                <a:cubicBezTo>
                  <a:pt x="f22" y="f23"/>
                  <a:pt x="f8" y="f24"/>
                  <a:pt x="f20" y="f25"/>
                </a:cubicBezTo>
                <a:cubicBezTo>
                  <a:pt x="f26" y="f7"/>
                  <a:pt x="f27" y="f28"/>
                  <a:pt x="f29" y="f7"/>
                </a:cubicBezTo>
              </a:path>
            </a:pathLst>
          </a:custGeom>
          <a:noFill/>
          <a:ln w="38160" cap="sq">
            <a:solidFill>
              <a:srgbClr val="BBE0E3"/>
            </a:solidFill>
            <a:prstDash val="solid"/>
            <a:round/>
            <a:headEnd type="arrow"/>
            <a:tailEnd type="arrow"/>
          </a:ln>
        </p:spPr>
        <p:txBody>
          <a:bodyPr wrap="none" lIns="90000" tIns="46800" rIns="90000" bIns="46800" anchor="ctr" anchorCtr="0" compatLnSpc="1">
            <a:noAutofit/>
          </a:bodyPr>
          <a:lstStyle/>
          <a:p>
            <a:pPr marL="0" marR="0" lvl="0" indent="0" algn="l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hu-HU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rial" pitchFamily="2"/>
              <a:ea typeface="Noto Sans CJK SC" pitchFamily="2"/>
              <a:cs typeface="Noto Sans CJK SC" pitchFamily="2"/>
            </a:endParaRPr>
          </a:p>
        </p:txBody>
      </p:sp>
      <p:sp>
        <p:nvSpPr>
          <p:cNvPr id="8" name="Szabadkézi sokszög 7"/>
          <p:cNvSpPr/>
          <p:nvPr/>
        </p:nvSpPr>
        <p:spPr>
          <a:xfrm>
            <a:off x="4801680" y="1465920"/>
            <a:ext cx="4683240" cy="131076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ECBD0"/>
          </a:solidFill>
          <a:ln>
            <a:noFill/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marL="0" marR="0" lvl="0" indent="0" algn="just" hangingPunct="1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A KOT_BIZTOSITAS tábla egy sorához az AUTOK táblából maximum egy sor kapcsolódhat, és ez fordítva is igaz: az AUTOK tábla minden egyes sorához a KOT_BIZTOSITAS táblának csak egy sora kapcsolódhat.</a:t>
            </a:r>
          </a:p>
        </p:txBody>
      </p:sp>
      <p:sp>
        <p:nvSpPr>
          <p:cNvPr id="9" name="Szabadkézi sokszög 8"/>
          <p:cNvSpPr/>
          <p:nvPr/>
        </p:nvSpPr>
        <p:spPr>
          <a:xfrm>
            <a:off x="508461" y="4228919"/>
            <a:ext cx="3333959" cy="77544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marL="0" marR="0" lvl="0" indent="0" algn="l" hangingPunct="1">
              <a:lnSpc>
                <a:spcPct val="100000"/>
              </a:lnSpc>
              <a:spcBef>
                <a:spcPts val="112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sz="1490" b="1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Az ilyen módon összekapcsolható táblák adatait akár egy táblában is tárolhatnánk…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abadkézi sokszög 1"/>
          <p:cNvSpPr/>
          <p:nvPr/>
        </p:nvSpPr>
        <p:spPr>
          <a:xfrm>
            <a:off x="516240" y="156240"/>
            <a:ext cx="9072000" cy="945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1440" tIns="45720" rIns="91440" bIns="45720" anchor="ctr" anchorCtr="0" compatLnSpc="1">
            <a:noAutofit/>
          </a:bodyPr>
          <a:lstStyle/>
          <a:p>
            <a:pPr marL="0" marR="0" lvl="0" indent="0" algn="ctr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sz="40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1:N típusú </a:t>
            </a:r>
            <a:br>
              <a:rPr lang="hu-HU" sz="40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</a:br>
            <a:r>
              <a:rPr lang="hu-HU" sz="40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(alá- fölérendelő kapcsolat)</a:t>
            </a: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6996202"/>
              </p:ext>
            </p:extLst>
          </p:nvPr>
        </p:nvGraphicFramePr>
        <p:xfrm>
          <a:off x="4683865" y="2967464"/>
          <a:ext cx="5037214" cy="2438400"/>
        </p:xfrm>
        <a:graphic>
          <a:graphicData uri="http://schemas.openxmlformats.org/drawingml/2006/table">
            <a:tbl>
              <a:tblPr/>
              <a:tblGrid>
                <a:gridCol w="1019976">
                  <a:extLst>
                    <a:ext uri="{9D8B030D-6E8A-4147-A177-3AD203B41FA5}">
                      <a16:colId xmlns:a16="http://schemas.microsoft.com/office/drawing/2014/main" val="3250886866"/>
                    </a:ext>
                  </a:extLst>
                </a:gridCol>
                <a:gridCol w="952987">
                  <a:extLst>
                    <a:ext uri="{9D8B030D-6E8A-4147-A177-3AD203B41FA5}">
                      <a16:colId xmlns:a16="http://schemas.microsoft.com/office/drawing/2014/main" val="1200471692"/>
                    </a:ext>
                  </a:extLst>
                </a:gridCol>
                <a:gridCol w="1701916">
                  <a:extLst>
                    <a:ext uri="{9D8B030D-6E8A-4147-A177-3AD203B41FA5}">
                      <a16:colId xmlns:a16="http://schemas.microsoft.com/office/drawing/2014/main" val="825946667"/>
                    </a:ext>
                  </a:extLst>
                </a:gridCol>
                <a:gridCol w="1020902">
                  <a:extLst>
                    <a:ext uri="{9D8B030D-6E8A-4147-A177-3AD203B41FA5}">
                      <a16:colId xmlns:a16="http://schemas.microsoft.com/office/drawing/2014/main" val="127770554"/>
                    </a:ext>
                  </a:extLst>
                </a:gridCol>
                <a:gridCol w="341433">
                  <a:extLst>
                    <a:ext uri="{9D8B030D-6E8A-4147-A177-3AD203B41FA5}">
                      <a16:colId xmlns:a16="http://schemas.microsoft.com/office/drawing/2014/main" val="2379387926"/>
                    </a:ext>
                  </a:extLst>
                </a:gridCol>
              </a:tblGrid>
              <a:tr h="303120"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1" i="0" u="none" strike="noStrike" cap="none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Rendszam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Datum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Kar_leiras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Kar_osszeg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3963724"/>
                  </a:ext>
                </a:extLst>
              </a:tr>
              <a:tr h="303120"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1" i="0" u="none" strike="noStrike" cap="none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FGM-889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0" i="0" u="none" strike="noStrike" cap="none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2004.12.12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Horpadt elülső lemez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99 450Ft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43843714"/>
                  </a:ext>
                </a:extLst>
              </a:tr>
              <a:tr h="303120"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1" i="0" u="none" strike="noStrike" cap="none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BFG-611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0" i="0" u="none" strike="noStrike" cap="none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2004.12.31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0" i="0" u="none" strike="noStrike" cap="none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Betört a szélvédő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0" i="0" u="none" strike="noStrike" cap="none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25100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4467376"/>
                  </a:ext>
                </a:extLst>
              </a:tr>
              <a:tr h="303120"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HTL-910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2005.01.1.2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0" i="0" u="none" strike="noStrike" cap="none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Megrongálódott </a:t>
                      </a:r>
                      <a:r>
                        <a:rPr lang="hu-HU" sz="1050" b="0" i="0" u="none" strike="noStrike" cap="none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mot</a:t>
                      </a:r>
                      <a:endParaRPr lang="hu-HU" sz="1050" b="0" i="0" u="none" strike="noStrike" cap="none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  <a:ea typeface="Noto Sans CJK SC" pitchFamily="2"/>
                        <a:cs typeface="Noto Sans CJK SC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298 000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703802"/>
                  </a:ext>
                </a:extLst>
              </a:tr>
              <a:tr h="303120"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DCY-103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Arial" pitchFamily="2"/>
                          <a:cs typeface="Arial" pitchFamily="2"/>
                        </a:rPr>
                        <a:t>2005.01.13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0" i="0" u="none" strike="noStrike" cap="none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Teljesen összetört a bal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340 700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231382"/>
                  </a:ext>
                </a:extLst>
              </a:tr>
              <a:tr h="303120"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BGG-668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2005.01.15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0" i="0" u="none" strike="noStrike" cap="none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Belementek hátulról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280 000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12545703"/>
                  </a:ext>
                </a:extLst>
              </a:tr>
              <a:tr h="303120"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1" i="0" u="none" strike="noStrike" cap="none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BFG-611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0" i="0" u="none" strike="noStrike" cap="none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2005.01.16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0" i="0" u="none" strike="noStrike" cap="none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Eltörött az Indexlámpa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0" i="0" u="none" strike="noStrike" cap="none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3 500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4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06520"/>
                  </a:ext>
                </a:extLst>
              </a:tr>
              <a:tr h="303120"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DCY-103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2005-01.21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0" i="0" u="none" strike="noStrike" cap="none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Lefújták festékszóróval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050" b="0" i="0" u="none" strike="noStrike" cap="none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43 900 Ft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400" b="0" i="0" u="none" strike="noStrike" cap="none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0334683"/>
                  </a:ext>
                </a:extLst>
              </a:tr>
            </a:tbl>
          </a:graphicData>
        </a:graphic>
      </p:graphicFrame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674305"/>
              </p:ext>
            </p:extLst>
          </p:nvPr>
        </p:nvGraphicFramePr>
        <p:xfrm>
          <a:off x="357120" y="1479240"/>
          <a:ext cx="3576703" cy="2204615"/>
        </p:xfrm>
        <a:graphic>
          <a:graphicData uri="http://schemas.openxmlformats.org/drawingml/2006/table">
            <a:tbl>
              <a:tblPr/>
              <a:tblGrid>
                <a:gridCol w="1116664">
                  <a:extLst>
                    <a:ext uri="{9D8B030D-6E8A-4147-A177-3AD203B41FA5}">
                      <a16:colId xmlns:a16="http://schemas.microsoft.com/office/drawing/2014/main" val="2649874666"/>
                    </a:ext>
                  </a:extLst>
                </a:gridCol>
                <a:gridCol w="1192685">
                  <a:extLst>
                    <a:ext uri="{9D8B030D-6E8A-4147-A177-3AD203B41FA5}">
                      <a16:colId xmlns:a16="http://schemas.microsoft.com/office/drawing/2014/main" val="486180784"/>
                    </a:ext>
                  </a:extLst>
                </a:gridCol>
                <a:gridCol w="969014">
                  <a:extLst>
                    <a:ext uri="{9D8B030D-6E8A-4147-A177-3AD203B41FA5}">
                      <a16:colId xmlns:a16="http://schemas.microsoft.com/office/drawing/2014/main" val="4028946833"/>
                    </a:ext>
                  </a:extLst>
                </a:gridCol>
                <a:gridCol w="298340">
                  <a:extLst>
                    <a:ext uri="{9D8B030D-6E8A-4147-A177-3AD203B41FA5}">
                      <a16:colId xmlns:a16="http://schemas.microsoft.com/office/drawing/2014/main" val="4166891847"/>
                    </a:ext>
                  </a:extLst>
                </a:gridCol>
              </a:tblGrid>
              <a:tr h="311189"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1" i="0" u="none" strike="noStrike" cap="none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Biztosito</a:t>
                      </a:r>
                      <a:endParaRPr lang="hu-HU" sz="1200" b="1" i="0" u="none" strike="noStrike" cap="none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  <a:ea typeface="Noto Sans CJK SC" pitchFamily="2"/>
                        <a:cs typeface="Noto Sans CJK SC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1" i="0" u="none" strike="noStrike" cap="none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kotvenyszam</a:t>
                      </a:r>
                      <a:endParaRPr lang="hu-HU" sz="1200" b="1" i="0" u="none" strike="noStrike" cap="none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  <a:ea typeface="Noto Sans CJK SC" pitchFamily="2"/>
                        <a:cs typeface="Noto Sans CJK SC" pitchFamily="2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1" i="0" u="none" strike="noStrike" cap="none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rendszam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6420038"/>
                  </a:ext>
                </a:extLst>
              </a:tr>
              <a:tr h="311189"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Hungária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MH 00 123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IZZ-776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8511967"/>
                  </a:ext>
                </a:extLst>
              </a:tr>
              <a:tr h="311189"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AB Aegon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LB700 1-1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1" i="0" u="none" strike="noStrike" cap="none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PKM-225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04965817"/>
                  </a:ext>
                </a:extLst>
              </a:tr>
              <a:tr h="311189"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Providencia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Ds</a:t>
                      </a:r>
                      <a:r>
                        <a:rPr lang="hu-HU" sz="1200" b="0" i="0" u="none" strike="noStrike" cap="none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 500 1209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1" i="0" u="none" strike="noStrike" cap="none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HTL-910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3613534"/>
                  </a:ext>
                </a:extLst>
              </a:tr>
              <a:tr h="311189"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Providencia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CC0099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Ds 500 1211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342720" marR="0" lvl="0" indent="-341280" algn="ctr" hangingPunct="1">
                        <a:lnSpc>
                          <a:spcPct val="93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>
                          <a:tab pos="342720" algn="l"/>
                          <a:tab pos="791639" algn="l"/>
                          <a:tab pos="1240919" algn="l"/>
                          <a:tab pos="1690200" algn="l"/>
                          <a:tab pos="2139480" algn="l"/>
                          <a:tab pos="2588760" algn="l"/>
                          <a:tab pos="3038040" algn="l"/>
                          <a:tab pos="3487320" algn="l"/>
                          <a:tab pos="3936600" algn="l"/>
                          <a:tab pos="4385879" algn="l"/>
                          <a:tab pos="4835160" algn="l"/>
                          <a:tab pos="5284439" algn="l"/>
                          <a:tab pos="5733720" algn="l"/>
                          <a:tab pos="6183000" algn="l"/>
                          <a:tab pos="6632280" algn="l"/>
                          <a:tab pos="7081560" algn="l"/>
                          <a:tab pos="7530840" algn="l"/>
                          <a:tab pos="7980120" algn="l"/>
                          <a:tab pos="8429399" algn="l"/>
                          <a:tab pos="8878680" algn="l"/>
                          <a:tab pos="9327960" algn="l"/>
                        </a:tabLst>
                      </a:pPr>
                      <a:r>
                        <a:rPr lang="hu-HU" sz="1200" b="1" i="0" u="none" strike="noStrike" cap="none" baseline="0" dirty="0">
                          <a:ln>
                            <a:noFill/>
                          </a:ln>
                          <a:solidFill>
                            <a:srgbClr val="CC0099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BFG-611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19696318"/>
                  </a:ext>
                </a:extLst>
              </a:tr>
              <a:tr h="375815"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076829"/>
                  </a:ext>
                </a:extLst>
              </a:tr>
            </a:tbl>
          </a:graphicData>
        </a:graphic>
      </p:graphicFrame>
      <p:sp>
        <p:nvSpPr>
          <p:cNvPr id="5" name="Szabadkézi sokszög 4"/>
          <p:cNvSpPr/>
          <p:nvPr/>
        </p:nvSpPr>
        <p:spPr>
          <a:xfrm>
            <a:off x="276480" y="1241640"/>
            <a:ext cx="206496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marL="0" marR="0" lvl="0" indent="0" algn="l" hangingPunct="1">
              <a:lnSpc>
                <a:spcPct val="100000"/>
              </a:lnSpc>
              <a:spcBef>
                <a:spcPts val="87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KOT_BIZTOSITAS</a:t>
            </a:r>
          </a:p>
        </p:txBody>
      </p:sp>
      <p:sp>
        <p:nvSpPr>
          <p:cNvPr id="6" name="Szabadkézi sokszög 5"/>
          <p:cNvSpPr/>
          <p:nvPr/>
        </p:nvSpPr>
        <p:spPr>
          <a:xfrm>
            <a:off x="4721040" y="2731689"/>
            <a:ext cx="206496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marL="0" marR="0" lvl="0" indent="0" algn="l" hangingPunct="1">
              <a:lnSpc>
                <a:spcPct val="100000"/>
              </a:lnSpc>
              <a:spcBef>
                <a:spcPts val="873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sz="14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KARESEMENYEK</a:t>
            </a:r>
          </a:p>
        </p:txBody>
      </p:sp>
      <p:sp>
        <p:nvSpPr>
          <p:cNvPr id="9" name="Szabadkézi sokszög 8"/>
          <p:cNvSpPr/>
          <p:nvPr/>
        </p:nvSpPr>
        <p:spPr>
          <a:xfrm>
            <a:off x="4721040" y="1405800"/>
            <a:ext cx="5000040" cy="5806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ECBD0"/>
          </a:solidFill>
          <a:ln>
            <a:noFill/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marL="0" marR="0" lvl="0" indent="0" algn="just" hangingPunct="1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A fölérendelt táblában</a:t>
            </a:r>
            <a:r>
              <a:rPr lang="hu-HU" sz="16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 </a:t>
            </a:r>
            <a:r>
              <a:rPr lang="hu-HU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a </a:t>
            </a:r>
            <a:r>
              <a:rPr lang="hu-HU" sz="1600" b="1" i="0" u="none" strike="noStrike" cap="none" baseline="0">
                <a:ln>
                  <a:noFill/>
                </a:ln>
                <a:solidFill>
                  <a:srgbClr val="FFFFFF"/>
                </a:solidFill>
                <a:latin typeface="Arial" pitchFamily="2"/>
                <a:ea typeface="Noto Sans CJK SC" pitchFamily="2"/>
                <a:cs typeface="Noto Sans CJK SC" pitchFamily="2"/>
              </a:rPr>
              <a:t>kapcsoló mező</a:t>
            </a:r>
            <a:r>
              <a:rPr lang="hu-HU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 nem veheti fel többször ugyanazt az értéket </a:t>
            </a:r>
            <a:r>
              <a:rPr lang="hu-HU" sz="1600" b="1" i="0" u="none" strike="noStrike" cap="none" baseline="0">
                <a:ln>
                  <a:noFill/>
                </a:ln>
                <a:solidFill>
                  <a:srgbClr val="FFFFFF"/>
                </a:solidFill>
                <a:latin typeface="Arial" pitchFamily="2"/>
                <a:ea typeface="Noto Sans CJK SC" pitchFamily="2"/>
                <a:cs typeface="Noto Sans CJK SC" pitchFamily="2"/>
              </a:rPr>
              <a:t>(egyedi</a:t>
            </a:r>
            <a:r>
              <a:rPr lang="hu-HU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 </a:t>
            </a:r>
            <a:r>
              <a:rPr lang="hu-HU" sz="1600" b="1" i="0" u="none" strike="noStrike" cap="none" baseline="0">
                <a:ln>
                  <a:noFill/>
                </a:ln>
                <a:solidFill>
                  <a:srgbClr val="FFFFFF"/>
                </a:solidFill>
                <a:latin typeface="Arial" pitchFamily="2"/>
                <a:ea typeface="Noto Sans CJK SC" pitchFamily="2"/>
                <a:cs typeface="Noto Sans CJK SC" pitchFamily="2"/>
              </a:rPr>
              <a:t>azonosító)</a:t>
            </a:r>
          </a:p>
        </p:txBody>
      </p:sp>
      <p:sp>
        <p:nvSpPr>
          <p:cNvPr id="10" name="Szabadkézi sokszög 9"/>
          <p:cNvSpPr/>
          <p:nvPr/>
        </p:nvSpPr>
        <p:spPr>
          <a:xfrm>
            <a:off x="4245120" y="1465920"/>
            <a:ext cx="395640" cy="358200"/>
          </a:xfrm>
          <a:custGeom>
            <a:avLst>
              <a:gd name="f0" fmla="val 54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0 21600"/>
              <a:gd name="f10" fmla="pin 0 f1 10800"/>
              <a:gd name="f11" fmla="val f10"/>
              <a:gd name="f12" fmla="val f9"/>
              <a:gd name="f13" fmla="+- 21600 0 f10"/>
              <a:gd name="f14" fmla="*/ f9 f7 1"/>
              <a:gd name="f15" fmla="*/ f10 f8 1"/>
              <a:gd name="f16" fmla="*/ 21600 f7 1"/>
              <a:gd name="f17" fmla="*/ f12 f11 1"/>
              <a:gd name="f18" fmla="*/ f13 f8 1"/>
              <a:gd name="f19" fmla="*/ f11 f8 1"/>
              <a:gd name="f20" fmla="*/ f17 1 10800"/>
              <a:gd name="f21" fmla="+- f12 0 f20"/>
              <a:gd name="f22" fmla="*/ f21 f7 1"/>
            </a:gdLst>
            <a:ahLst>
              <a:ahXY gdRefX="f0" minX="f4" maxX="f5" gdRefY="f1" minY="f4" maxY="f6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22" t="f19" r="f16" b="f18"/>
            <a:pathLst>
              <a:path w="21600" h="21600">
                <a:moveTo>
                  <a:pt x="f5" y="f11"/>
                </a:moveTo>
                <a:lnTo>
                  <a:pt x="f12" y="f11"/>
                </a:lnTo>
                <a:lnTo>
                  <a:pt x="f12" y="f4"/>
                </a:lnTo>
                <a:lnTo>
                  <a:pt x="f4" y="f6"/>
                </a:lnTo>
                <a:lnTo>
                  <a:pt x="f12" y="f5"/>
                </a:lnTo>
                <a:lnTo>
                  <a:pt x="f12" y="f13"/>
                </a:lnTo>
                <a:lnTo>
                  <a:pt x="f5" y="f13"/>
                </a:lnTo>
                <a:close/>
              </a:path>
            </a:pathLst>
          </a:custGeom>
          <a:solidFill>
            <a:srgbClr val="BBE0E3"/>
          </a:solidFill>
          <a:ln>
            <a:noFill/>
            <a:prstDash val="solid"/>
          </a:ln>
        </p:spPr>
        <p:txBody>
          <a:bodyPr wrap="none" lIns="90000" tIns="46800" rIns="90000" bIns="46800" anchor="ctr" anchorCtr="0" compatLnSpc="1">
            <a:noAutofit/>
          </a:bodyPr>
          <a:lstStyle/>
          <a:p>
            <a:pPr marL="0" marR="0" lvl="0" indent="0" algn="l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hu-HU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rial" pitchFamily="2"/>
              <a:ea typeface="Noto Sans CJK SC" pitchFamily="2"/>
              <a:cs typeface="Noto Sans CJK SC" pitchFamily="2"/>
            </a:endParaRPr>
          </a:p>
        </p:txBody>
      </p:sp>
      <p:sp>
        <p:nvSpPr>
          <p:cNvPr id="11" name="Szabadkézi sokszög 10"/>
          <p:cNvSpPr/>
          <p:nvPr/>
        </p:nvSpPr>
        <p:spPr>
          <a:xfrm>
            <a:off x="4721040" y="2120760"/>
            <a:ext cx="5000040" cy="5806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ECBD0"/>
          </a:solidFill>
          <a:ln>
            <a:noFill/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marL="0" marR="0" lvl="0" indent="0" algn="just" hangingPunct="1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Az alárendelt táblában a kapcsoló mező többször is felveheti ugyanazt az értéket.</a:t>
            </a:r>
          </a:p>
        </p:txBody>
      </p:sp>
      <p:sp>
        <p:nvSpPr>
          <p:cNvPr id="12" name="Szabadkézi sokszög 11"/>
          <p:cNvSpPr/>
          <p:nvPr/>
        </p:nvSpPr>
        <p:spPr>
          <a:xfrm>
            <a:off x="9008640" y="2715480"/>
            <a:ext cx="556920" cy="237600"/>
          </a:xfrm>
          <a:custGeom>
            <a:avLst>
              <a:gd name="f0" fmla="val 16200"/>
              <a:gd name="f1" fmla="val 5400"/>
            </a:avLst>
            <a:gdLst>
              <a:gd name="f2" fmla="val w"/>
              <a:gd name="f3" fmla="val h"/>
              <a:gd name="f4" fmla="val 0"/>
              <a:gd name="f5" fmla="val 21600"/>
              <a:gd name="f6" fmla="val 10800"/>
              <a:gd name="f7" fmla="*/ f2 1 21600"/>
              <a:gd name="f8" fmla="*/ f3 1 21600"/>
              <a:gd name="f9" fmla="pin 0 f1 10800"/>
              <a:gd name="f10" fmla="pin 0 f0 21600"/>
              <a:gd name="f11" fmla="val f9"/>
              <a:gd name="f12" fmla="val f10"/>
              <a:gd name="f13" fmla="+- 21600 0 f9"/>
              <a:gd name="f14" fmla="*/ f9 f7 1"/>
              <a:gd name="f15" fmla="*/ f10 f8 1"/>
              <a:gd name="f16" fmla="*/ 0 f8 1"/>
              <a:gd name="f17" fmla="+- 21600 0 f12"/>
              <a:gd name="f18" fmla="*/ f11 f7 1"/>
              <a:gd name="f19" fmla="*/ f13 f7 1"/>
              <a:gd name="f20" fmla="*/ f17 f11 1"/>
              <a:gd name="f21" fmla="*/ f20 1 10800"/>
              <a:gd name="f22" fmla="+- f12 f21 0"/>
              <a:gd name="f23" fmla="*/ f22 f8 1"/>
            </a:gdLst>
            <a:ahLst>
              <a:ahXY gdRefX="f1" minX="f4" maxX="f6" gdRefY="f0" minY="f4" maxY="f5">
                <a:pos x="f14" y="f15"/>
              </a:ahXY>
            </a:ahLst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f18" t="f16" r="f19" b="f23"/>
            <a:pathLst>
              <a:path w="21600" h="21600">
                <a:moveTo>
                  <a:pt x="f11" y="f4"/>
                </a:moveTo>
                <a:lnTo>
                  <a:pt x="f11" y="f12"/>
                </a:lnTo>
                <a:lnTo>
                  <a:pt x="f4" y="f12"/>
                </a:lnTo>
                <a:lnTo>
                  <a:pt x="f6" y="f5"/>
                </a:lnTo>
                <a:lnTo>
                  <a:pt x="f5" y="f12"/>
                </a:lnTo>
                <a:lnTo>
                  <a:pt x="f13" y="f12"/>
                </a:lnTo>
                <a:lnTo>
                  <a:pt x="f13" y="f4"/>
                </a:lnTo>
                <a:close/>
              </a:path>
            </a:pathLst>
          </a:custGeom>
          <a:solidFill>
            <a:srgbClr val="BBE0E3"/>
          </a:solidFill>
          <a:ln>
            <a:noFill/>
            <a:prstDash val="solid"/>
          </a:ln>
        </p:spPr>
        <p:txBody>
          <a:bodyPr wrap="none" lIns="90000" tIns="46800" rIns="90000" bIns="46800" anchor="ctr" anchorCtr="0" compatLnSpc="1">
            <a:noAutofit/>
          </a:bodyPr>
          <a:lstStyle/>
          <a:p>
            <a:pPr marL="0" marR="0" lvl="0" indent="0" algn="l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hu-HU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rial" pitchFamily="2"/>
              <a:ea typeface="Noto Sans CJK SC" pitchFamily="2"/>
              <a:cs typeface="Noto Sans CJK SC" pitchFamily="2"/>
            </a:endParaRPr>
          </a:p>
        </p:txBody>
      </p:sp>
      <p:sp>
        <p:nvSpPr>
          <p:cNvPr id="13" name="Szabadkézi sokszög 12"/>
          <p:cNvSpPr/>
          <p:nvPr/>
        </p:nvSpPr>
        <p:spPr>
          <a:xfrm>
            <a:off x="357120" y="3410999"/>
            <a:ext cx="3258545" cy="1079399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ECBD0"/>
          </a:solidFill>
          <a:ln>
            <a:noFill/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marL="0" marR="0" lvl="0" indent="0" algn="just" hangingPunct="1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sz="16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A </a:t>
            </a:r>
            <a:r>
              <a:rPr lang="hu-HU" sz="1600" b="1" i="0" u="none" strike="noStrike" cap="none" baseline="0" dirty="0">
                <a:ln>
                  <a:noFill/>
                </a:ln>
                <a:solidFill>
                  <a:srgbClr val="FFFFFF"/>
                </a:solidFill>
                <a:latin typeface="Arial" pitchFamily="2"/>
                <a:ea typeface="Noto Sans CJK SC" pitchFamily="2"/>
                <a:cs typeface="Noto Sans CJK SC" pitchFamily="2"/>
              </a:rPr>
              <a:t>fölérendelt tábla </a:t>
            </a:r>
            <a:r>
              <a:rPr lang="hu-HU" sz="16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 egy rekordjához az </a:t>
            </a:r>
            <a:r>
              <a:rPr lang="hu-HU" sz="1600" b="1" i="0" u="none" strike="noStrike" cap="none" baseline="0" dirty="0">
                <a:ln>
                  <a:noFill/>
                </a:ln>
                <a:solidFill>
                  <a:srgbClr val="FFFFFF"/>
                </a:solidFill>
                <a:latin typeface="Arial" pitchFamily="2"/>
                <a:ea typeface="Noto Sans CJK SC" pitchFamily="2"/>
                <a:cs typeface="Noto Sans CJK SC" pitchFamily="2"/>
              </a:rPr>
              <a:t>alárendelt </a:t>
            </a:r>
            <a:r>
              <a:rPr lang="hu-HU" sz="1600" b="0" i="0" u="none" strike="noStrike" cap="none" baseline="0" dirty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 táblának akár több rekordja is  kapcsolódhat.</a:t>
            </a:r>
          </a:p>
        </p:txBody>
      </p:sp>
      <p:sp>
        <p:nvSpPr>
          <p:cNvPr id="14" name="Szabadkézi sokszög 13"/>
          <p:cNvSpPr/>
          <p:nvPr/>
        </p:nvSpPr>
        <p:spPr>
          <a:xfrm>
            <a:off x="516240" y="4516980"/>
            <a:ext cx="3546691" cy="64851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C00000"/>
            </a:solidFill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algn="ctr">
              <a:spcBef>
                <a:spcPts val="1500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b="1" dirty="0">
                <a:solidFill>
                  <a:srgbClr val="C00000"/>
                </a:solidFill>
                <a:latin typeface="Arial" pitchFamily="2"/>
                <a:ea typeface="Noto Sans CJK SC" pitchFamily="2"/>
                <a:cs typeface="Noto Sans CJK SC" pitchFamily="2"/>
              </a:rPr>
              <a:t>A relációs adatmodellre ez a fajta kapcsolat a jellemző!</a:t>
            </a:r>
          </a:p>
        </p:txBody>
      </p:sp>
      <p:cxnSp>
        <p:nvCxnSpPr>
          <p:cNvPr id="18" name="Egyenes összekötő nyíllal 17"/>
          <p:cNvCxnSpPr/>
          <p:nvPr/>
        </p:nvCxnSpPr>
        <p:spPr>
          <a:xfrm>
            <a:off x="3615666" y="3195592"/>
            <a:ext cx="1105374" cy="560287"/>
          </a:xfrm>
          <a:prstGeom prst="straightConnector1">
            <a:avLst/>
          </a:prstGeom>
          <a:ln w="22225">
            <a:solidFill>
              <a:srgbClr val="CC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>
            <a:off x="3615665" y="3195592"/>
            <a:ext cx="1140817" cy="1804632"/>
          </a:xfrm>
          <a:prstGeom prst="straightConnector1">
            <a:avLst/>
          </a:prstGeom>
          <a:ln w="22225">
            <a:solidFill>
              <a:srgbClr val="CC0099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abadkézi sokszög 1"/>
          <p:cNvSpPr/>
          <p:nvPr/>
        </p:nvSpPr>
        <p:spPr>
          <a:xfrm>
            <a:off x="456839" y="239040"/>
            <a:ext cx="9072000" cy="9450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1440" tIns="45720" rIns="91440" bIns="45720" anchor="ctr" anchorCtr="0" compatLnSpc="1">
            <a:noAutofit/>
          </a:bodyPr>
          <a:lstStyle/>
          <a:p>
            <a:pPr marL="0" marR="0" lvl="0" indent="0" algn="ctr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sz="40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M:N típusú </a:t>
            </a:r>
            <a:br>
              <a:rPr lang="hu-HU" sz="40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</a:br>
            <a:r>
              <a:rPr lang="hu-HU" sz="4000" b="1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(mellérendelő kapcsolat)</a:t>
            </a: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/>
        </p:nvGraphicFramePr>
        <p:xfrm>
          <a:off x="516240" y="1802160"/>
          <a:ext cx="3810958" cy="1494359"/>
        </p:xfrm>
        <a:graphic>
          <a:graphicData uri="http://schemas.openxmlformats.org/drawingml/2006/table">
            <a:tbl>
              <a:tblPr/>
              <a:tblGrid>
                <a:gridCol w="883439">
                  <a:extLst>
                    <a:ext uri="{9D8B030D-6E8A-4147-A177-3AD203B41FA5}">
                      <a16:colId xmlns:a16="http://schemas.microsoft.com/office/drawing/2014/main" val="707263578"/>
                    </a:ext>
                  </a:extLst>
                </a:gridCol>
                <a:gridCol w="1339200">
                  <a:extLst>
                    <a:ext uri="{9D8B030D-6E8A-4147-A177-3AD203B41FA5}">
                      <a16:colId xmlns:a16="http://schemas.microsoft.com/office/drawing/2014/main" val="3013987850"/>
                    </a:ext>
                  </a:extLst>
                </a:gridCol>
                <a:gridCol w="633600">
                  <a:extLst>
                    <a:ext uri="{9D8B030D-6E8A-4147-A177-3AD203B41FA5}">
                      <a16:colId xmlns:a16="http://schemas.microsoft.com/office/drawing/2014/main" val="406620861"/>
                    </a:ext>
                  </a:extLst>
                </a:gridCol>
                <a:gridCol w="954719">
                  <a:extLst>
                    <a:ext uri="{9D8B030D-6E8A-4147-A177-3AD203B41FA5}">
                      <a16:colId xmlns:a16="http://schemas.microsoft.com/office/drawing/2014/main" val="1914804104"/>
                    </a:ext>
                  </a:extLst>
                </a:gridCol>
              </a:tblGrid>
              <a:tr h="263160"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U_KOD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UJSAGCIM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DIJ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E_KOD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2452413"/>
                  </a:ext>
                </a:extLst>
              </a:tr>
              <a:tr h="263160"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99CCFF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Nemzeti Sport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3421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FF66FF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1124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9052107"/>
                  </a:ext>
                </a:extLst>
              </a:tr>
              <a:tr h="263160"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KK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Kiskegyed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5734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FF66FF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1124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7936482"/>
                  </a:ext>
                </a:extLst>
              </a:tr>
              <a:tr h="263160"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MH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M. Horgász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2734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6132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8089723"/>
                  </a:ext>
                </a:extLst>
              </a:tr>
              <a:tr h="441719"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1593674"/>
                  </a:ext>
                </a:extLst>
              </a:tr>
            </a:tbl>
          </a:graphicData>
        </a:graphic>
      </p:graphicFrame>
      <p:sp>
        <p:nvSpPr>
          <p:cNvPr id="4" name="Szabadkézi sokszög 3"/>
          <p:cNvSpPr/>
          <p:nvPr/>
        </p:nvSpPr>
        <p:spPr>
          <a:xfrm>
            <a:off x="437040" y="1563119"/>
            <a:ext cx="134928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marL="0" marR="0" lvl="0" indent="0" algn="l" hangingPunct="1">
              <a:lnSpc>
                <a:spcPct val="100000"/>
              </a:lnSpc>
              <a:spcBef>
                <a:spcPts val="349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UJSAGOK</a:t>
            </a:r>
          </a:p>
        </p:txBody>
      </p:sp>
      <p:sp>
        <p:nvSpPr>
          <p:cNvPr id="5" name="Szabadkézi sokszög 4"/>
          <p:cNvSpPr/>
          <p:nvPr/>
        </p:nvSpPr>
        <p:spPr>
          <a:xfrm>
            <a:off x="5279400" y="1563119"/>
            <a:ext cx="158724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marL="0" marR="0" lvl="0" indent="0" algn="l" hangingPunct="1">
              <a:lnSpc>
                <a:spcPct val="100000"/>
              </a:lnSpc>
              <a:spcBef>
                <a:spcPts val="349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ELOFIZETOK</a:t>
            </a:r>
          </a:p>
        </p:txBody>
      </p:sp>
      <p:graphicFrame>
        <p:nvGraphicFramePr>
          <p:cNvPr id="6" name="Táblázat 5"/>
          <p:cNvGraphicFramePr>
            <a:graphicFrameLocks noGrp="1"/>
          </p:cNvGraphicFramePr>
          <p:nvPr/>
        </p:nvGraphicFramePr>
        <p:xfrm>
          <a:off x="5358600" y="1802160"/>
          <a:ext cx="4208039" cy="1842120"/>
        </p:xfrm>
        <a:graphic>
          <a:graphicData uri="http://schemas.openxmlformats.org/drawingml/2006/table">
            <a:tbl>
              <a:tblPr/>
              <a:tblGrid>
                <a:gridCol w="872999">
                  <a:extLst>
                    <a:ext uri="{9D8B030D-6E8A-4147-A177-3AD203B41FA5}">
                      <a16:colId xmlns:a16="http://schemas.microsoft.com/office/drawing/2014/main" val="1923035115"/>
                    </a:ext>
                  </a:extLst>
                </a:gridCol>
                <a:gridCol w="1241640">
                  <a:extLst>
                    <a:ext uri="{9D8B030D-6E8A-4147-A177-3AD203B41FA5}">
                      <a16:colId xmlns:a16="http://schemas.microsoft.com/office/drawing/2014/main" val="3234380592"/>
                    </a:ext>
                  </a:extLst>
                </a:gridCol>
                <a:gridCol w="1219680">
                  <a:extLst>
                    <a:ext uri="{9D8B030D-6E8A-4147-A177-3AD203B41FA5}">
                      <a16:colId xmlns:a16="http://schemas.microsoft.com/office/drawing/2014/main" val="1134919504"/>
                    </a:ext>
                  </a:extLst>
                </a:gridCol>
                <a:gridCol w="873720">
                  <a:extLst>
                    <a:ext uri="{9D8B030D-6E8A-4147-A177-3AD203B41FA5}">
                      <a16:colId xmlns:a16="http://schemas.microsoft.com/office/drawing/2014/main" val="2766711927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E_KOD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NÉV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LAKCIM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49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0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U_KOD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619130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FF66FF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1124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Balogh Irma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Kőfejtő u.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49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0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KK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903106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6132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Só Pál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Lom tér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49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0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KK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228810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1368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Virág Elek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Lom tér 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99CCFF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067987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4421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Végh Béla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Kőfejtő u.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99CCFF"/>
                          </a:solidFill>
                          <a:latin typeface="Arial" pitchFamily="2"/>
                          <a:ea typeface="Noto Sans CJK SC" pitchFamily="2"/>
                          <a:cs typeface="Noto Sans CJK SC" pitchFamily="2"/>
                        </a:rPr>
                        <a:t>NS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2995106"/>
                  </a:ext>
                </a:extLst>
              </a:tr>
              <a:tr h="470520"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2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39556183"/>
                  </a:ext>
                </a:extLst>
              </a:tr>
            </a:tbl>
          </a:graphicData>
        </a:graphic>
      </p:graphicFrame>
      <p:sp>
        <p:nvSpPr>
          <p:cNvPr id="7" name="Szabadkézi sokszög 6"/>
          <p:cNvSpPr/>
          <p:nvPr/>
        </p:nvSpPr>
        <p:spPr>
          <a:xfrm>
            <a:off x="435600" y="3231360"/>
            <a:ext cx="4366079" cy="14374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ECBD0"/>
          </a:solidFill>
          <a:ln>
            <a:noFill/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marL="0" marR="0" lvl="0" indent="0" algn="just" hangingPunct="1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Ugyanazt az újságot többen is előfizethetik, és egyazon személy több újságra is előfizethet.</a:t>
            </a:r>
          </a:p>
          <a:p>
            <a:pPr marL="0" marR="0" lvl="0" indent="0" algn="just" hangingPunct="1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2"/>
                <a:ea typeface="Noto Sans CJK SC" pitchFamily="2"/>
                <a:cs typeface="Noto Sans CJK SC" pitchFamily="2"/>
              </a:rPr>
              <a:t>Ebben az esetben mindkét tábla egy adott sorához a másik táblának több sora is kapcsolódhat.</a:t>
            </a:r>
          </a:p>
        </p:txBody>
      </p:sp>
      <p:sp>
        <p:nvSpPr>
          <p:cNvPr id="8" name="Egyenes összekötő 7"/>
          <p:cNvSpPr/>
          <p:nvPr/>
        </p:nvSpPr>
        <p:spPr>
          <a:xfrm>
            <a:off x="1070640" y="2100240"/>
            <a:ext cx="7700040" cy="476279"/>
          </a:xfrm>
          <a:prstGeom prst="line">
            <a:avLst/>
          </a:prstGeom>
          <a:noFill/>
          <a:ln w="28440" cap="sq">
            <a:solidFill>
              <a:srgbClr val="99CCFF"/>
            </a:solidFill>
            <a:prstDash val="solid"/>
            <a:miter/>
            <a:tailEnd type="arrow"/>
          </a:ln>
        </p:spPr>
        <p:txBody>
          <a:bodyPr wrap="square" lIns="90000" tIns="46800" rIns="90000" bIns="46800" anchor="t" anchorCtr="0" compatLnSpc="1">
            <a:noAutofit/>
          </a:bodyPr>
          <a:lstStyle/>
          <a:p>
            <a:pPr marL="0" marR="0" lvl="0" indent="0" algn="l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hu-HU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rial" pitchFamily="2"/>
              <a:ea typeface="Noto Sans CJK SC" pitchFamily="2"/>
              <a:cs typeface="Noto Sans CJK SC" pitchFamily="2"/>
            </a:endParaRPr>
          </a:p>
        </p:txBody>
      </p:sp>
      <p:sp>
        <p:nvSpPr>
          <p:cNvPr id="9" name="Egyenes összekötő 8"/>
          <p:cNvSpPr/>
          <p:nvPr/>
        </p:nvSpPr>
        <p:spPr>
          <a:xfrm>
            <a:off x="1070999" y="2160000"/>
            <a:ext cx="7778520" cy="653760"/>
          </a:xfrm>
          <a:prstGeom prst="line">
            <a:avLst/>
          </a:prstGeom>
          <a:noFill/>
          <a:ln w="28440" cap="sq">
            <a:solidFill>
              <a:srgbClr val="99CCFF"/>
            </a:solidFill>
            <a:prstDash val="solid"/>
            <a:miter/>
            <a:tailEnd type="arrow"/>
          </a:ln>
        </p:spPr>
        <p:txBody>
          <a:bodyPr wrap="square" lIns="90000" tIns="46800" rIns="90000" bIns="46800" anchor="t" anchorCtr="0" compatLnSpc="1">
            <a:noAutofit/>
          </a:bodyPr>
          <a:lstStyle/>
          <a:p>
            <a:pPr marL="0" marR="0" lvl="0" indent="0" algn="l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hu-HU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rial" pitchFamily="2"/>
              <a:ea typeface="Noto Sans CJK SC" pitchFamily="2"/>
              <a:cs typeface="Noto Sans CJK SC" pitchFamily="2"/>
            </a:endParaRPr>
          </a:p>
        </p:txBody>
      </p:sp>
      <p:sp>
        <p:nvSpPr>
          <p:cNvPr id="10" name="Egyenes összekötő 9"/>
          <p:cNvSpPr/>
          <p:nvPr/>
        </p:nvSpPr>
        <p:spPr>
          <a:xfrm flipH="1">
            <a:off x="4086360" y="2160000"/>
            <a:ext cx="1352520" cy="178560"/>
          </a:xfrm>
          <a:prstGeom prst="line">
            <a:avLst/>
          </a:prstGeom>
          <a:noFill/>
          <a:ln w="28440" cap="sq">
            <a:solidFill>
              <a:srgbClr val="FF66FF"/>
            </a:solidFill>
            <a:prstDash val="solid"/>
            <a:miter/>
            <a:tailEnd type="arrow"/>
          </a:ln>
        </p:spPr>
        <p:txBody>
          <a:bodyPr wrap="square" lIns="90000" tIns="46800" rIns="90000" bIns="46800" anchor="t" anchorCtr="0" compatLnSpc="1">
            <a:noAutofit/>
          </a:bodyPr>
          <a:lstStyle/>
          <a:p>
            <a:pPr marL="0" marR="0" lvl="0" indent="0" algn="l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hu-HU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rial" pitchFamily="2"/>
              <a:ea typeface="Noto Sans CJK SC" pitchFamily="2"/>
              <a:cs typeface="Noto Sans CJK SC" pitchFamily="2"/>
            </a:endParaRPr>
          </a:p>
        </p:txBody>
      </p:sp>
      <p:sp>
        <p:nvSpPr>
          <p:cNvPr id="11" name="Egyenes összekötő 10"/>
          <p:cNvSpPr/>
          <p:nvPr/>
        </p:nvSpPr>
        <p:spPr>
          <a:xfrm flipH="1">
            <a:off x="4005360" y="2099880"/>
            <a:ext cx="1433160" cy="60120"/>
          </a:xfrm>
          <a:prstGeom prst="line">
            <a:avLst/>
          </a:prstGeom>
          <a:noFill/>
          <a:ln w="28440" cap="sq">
            <a:solidFill>
              <a:srgbClr val="FF66FF"/>
            </a:solidFill>
            <a:prstDash val="solid"/>
            <a:miter/>
            <a:tailEnd type="arrow"/>
          </a:ln>
        </p:spPr>
        <p:txBody>
          <a:bodyPr wrap="square" lIns="90000" tIns="46800" rIns="90000" bIns="46800" anchor="t" anchorCtr="0" compatLnSpc="1">
            <a:noAutofit/>
          </a:bodyPr>
          <a:lstStyle/>
          <a:p>
            <a:pPr marL="0" marR="0" lvl="0" indent="0" algn="l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endParaRPr lang="hu-HU" sz="1800" b="0" i="0" u="none" strike="noStrike" cap="none" baseline="0">
              <a:ln>
                <a:noFill/>
              </a:ln>
              <a:solidFill>
                <a:srgbClr val="000000"/>
              </a:solidFill>
              <a:latin typeface="Arial" pitchFamily="2"/>
              <a:ea typeface="Noto Sans CJK SC" pitchFamily="2"/>
              <a:cs typeface="Noto Sans CJK SC" pitchFamily="2"/>
            </a:endParaRPr>
          </a:p>
        </p:txBody>
      </p:sp>
      <p:sp>
        <p:nvSpPr>
          <p:cNvPr id="12" name="Szabadkézi sokszög 11"/>
          <p:cNvSpPr/>
          <p:nvPr/>
        </p:nvSpPr>
        <p:spPr>
          <a:xfrm>
            <a:off x="5385330" y="3796454"/>
            <a:ext cx="3969000" cy="64851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C00000"/>
            </a:solidFill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algn="ctr">
              <a:spcBef>
                <a:spcPts val="1500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b="1" dirty="0">
                <a:solidFill>
                  <a:srgbClr val="C00000"/>
                </a:solidFill>
                <a:latin typeface="Arial" pitchFamily="2"/>
                <a:ea typeface="Noto Sans CJK SC" pitchFamily="2"/>
                <a:cs typeface="Noto Sans CJK SC" pitchFamily="2"/>
              </a:rPr>
              <a:t>A relációs adatmodell ilyen kapcsolatot nem tud kezelni.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Effect">
                      <p:stCondLst>
                        <p:cond delay="indefinite"/>
                      </p:stCondLst>
                      <p:childTnLst>
                        <p:par>
                          <p:cTn id="4" fill="hold" nodeType="clickEffect">
                            <p:stCondLst>
                              <p:cond delay="0"/>
                            </p:stCondLst>
                            <p:childTnLst>
                              <p:par>
                                <p:cTn id="5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1008063" y="95250"/>
            <a:ext cx="9072562" cy="944563"/>
          </a:xfrm>
        </p:spPr>
        <p:txBody>
          <a:bodyPr wrap="square" lIns="90000" tIns="46800" rIns="90000" bIns="46800" anchorCtr="0">
            <a:noAutofit/>
          </a:bodyPr>
          <a:lstStyle/>
          <a:p>
            <a:pPr lvl="0" hangingPunct="1"/>
            <a:r>
              <a:rPr lang="hu-HU" sz="4000" dirty="0"/>
              <a:t>M:N típus feloldása</a:t>
            </a:r>
          </a:p>
        </p:txBody>
      </p:sp>
      <p:graphicFrame>
        <p:nvGraphicFramePr>
          <p:cNvPr id="3" name="Táblázat 2"/>
          <p:cNvGraphicFramePr>
            <a:graphicFrameLocks noGrp="1"/>
          </p:cNvGraphicFramePr>
          <p:nvPr/>
        </p:nvGraphicFramePr>
        <p:xfrm>
          <a:off x="516240" y="1405800"/>
          <a:ext cx="3415680" cy="1904759"/>
        </p:xfrm>
        <a:graphic>
          <a:graphicData uri="http://schemas.openxmlformats.org/drawingml/2006/table">
            <a:tbl>
              <a:tblPr/>
              <a:tblGrid>
                <a:gridCol w="792720">
                  <a:extLst>
                    <a:ext uri="{9D8B030D-6E8A-4147-A177-3AD203B41FA5}">
                      <a16:colId xmlns:a16="http://schemas.microsoft.com/office/drawing/2014/main" val="486322635"/>
                    </a:ext>
                  </a:extLst>
                </a:gridCol>
                <a:gridCol w="1430640">
                  <a:extLst>
                    <a:ext uri="{9D8B030D-6E8A-4147-A177-3AD203B41FA5}">
                      <a16:colId xmlns:a16="http://schemas.microsoft.com/office/drawing/2014/main" val="2411829622"/>
                    </a:ext>
                  </a:extLst>
                </a:gridCol>
                <a:gridCol w="714240">
                  <a:extLst>
                    <a:ext uri="{9D8B030D-6E8A-4147-A177-3AD203B41FA5}">
                      <a16:colId xmlns:a16="http://schemas.microsoft.com/office/drawing/2014/main" val="323566619"/>
                    </a:ext>
                  </a:extLst>
                </a:gridCol>
                <a:gridCol w="478080">
                  <a:extLst>
                    <a:ext uri="{9D8B030D-6E8A-4147-A177-3AD203B41FA5}">
                      <a16:colId xmlns:a16="http://schemas.microsoft.com/office/drawing/2014/main" val="4223611631"/>
                    </a:ext>
                  </a:extLst>
                </a:gridCol>
              </a:tblGrid>
              <a:tr h="263160"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U_KOD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UJSAGCIM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DIJ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45501240"/>
                  </a:ext>
                </a:extLst>
              </a:tr>
              <a:tr h="263160"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99CCFF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99CCFF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Nemzeti Sport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99CCFF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3421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186282"/>
                  </a:ext>
                </a:extLst>
              </a:tr>
              <a:tr h="263160"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KK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Kiskegyed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5734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42111817"/>
                  </a:ext>
                </a:extLst>
              </a:tr>
              <a:tr h="263160"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MH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M. Horgász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2734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43898772"/>
                  </a:ext>
                </a:extLst>
              </a:tr>
              <a:tr h="441719"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3501331"/>
                  </a:ext>
                </a:extLst>
              </a:tr>
            </a:tbl>
          </a:graphicData>
        </a:graphic>
      </p:graphicFrame>
      <p:sp>
        <p:nvSpPr>
          <p:cNvPr id="4" name="Szabadkézi sokszög 3"/>
          <p:cNvSpPr/>
          <p:nvPr/>
        </p:nvSpPr>
        <p:spPr>
          <a:xfrm>
            <a:off x="437040" y="1166400"/>
            <a:ext cx="134928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marL="0" marR="0" lvl="0" indent="0" algn="l" hangingPunct="1">
              <a:lnSpc>
                <a:spcPct val="100000"/>
              </a:lnSpc>
              <a:spcBef>
                <a:spcPts val="349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rPr>
              <a:t>UJSAGOK</a:t>
            </a:r>
          </a:p>
        </p:txBody>
      </p:sp>
      <p:sp>
        <p:nvSpPr>
          <p:cNvPr id="5" name="Szabadkézi sokszög 4"/>
          <p:cNvSpPr/>
          <p:nvPr/>
        </p:nvSpPr>
        <p:spPr>
          <a:xfrm>
            <a:off x="5279400" y="1166400"/>
            <a:ext cx="1587240" cy="30708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noFill/>
          <a:ln>
            <a:noFill/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marL="0" marR="0" lvl="0" indent="0" algn="l" hangingPunct="1">
              <a:lnSpc>
                <a:spcPct val="100000"/>
              </a:lnSpc>
              <a:spcBef>
                <a:spcPts val="349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sz="14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rPr>
              <a:t>ELOFIZETOK</a:t>
            </a:r>
          </a:p>
        </p:txBody>
      </p:sp>
      <p:grpSp>
        <p:nvGrpSpPr>
          <p:cNvPr id="6" name="Csoportba foglalás 5"/>
          <p:cNvGrpSpPr/>
          <p:nvPr/>
        </p:nvGrpSpPr>
        <p:grpSpPr>
          <a:xfrm>
            <a:off x="2420280" y="2954160"/>
            <a:ext cx="2299320" cy="1844280"/>
            <a:chOff x="2420280" y="2954160"/>
            <a:chExt cx="2299320" cy="1844280"/>
          </a:xfrm>
        </p:grpSpPr>
        <p:sp>
          <p:nvSpPr>
            <p:cNvPr id="7" name="Szabadkézi sokszög 6"/>
            <p:cNvSpPr/>
            <p:nvPr/>
          </p:nvSpPr>
          <p:spPr>
            <a:xfrm>
              <a:off x="4243679" y="4562280"/>
              <a:ext cx="473760" cy="2347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anchor="ctr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8" name="Szabadkézi sokszög 7"/>
            <p:cNvSpPr/>
            <p:nvPr/>
          </p:nvSpPr>
          <p:spPr>
            <a:xfrm>
              <a:off x="3371400" y="4562280"/>
              <a:ext cx="870839" cy="2347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anchor="ctr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9" name="Szabadkézi sokszög 8"/>
            <p:cNvSpPr/>
            <p:nvPr/>
          </p:nvSpPr>
          <p:spPr>
            <a:xfrm>
              <a:off x="2498400" y="4562280"/>
              <a:ext cx="870479" cy="23472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anchor="ctr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10" name="Szabadkézi sokszög 9"/>
            <p:cNvSpPr/>
            <p:nvPr/>
          </p:nvSpPr>
          <p:spPr>
            <a:xfrm>
              <a:off x="4243679" y="4332960"/>
              <a:ext cx="473760" cy="2278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anchor="ctr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11" name="Szabadkézi sokszög 10"/>
            <p:cNvSpPr/>
            <p:nvPr/>
          </p:nvSpPr>
          <p:spPr>
            <a:xfrm>
              <a:off x="4243679" y="4102920"/>
              <a:ext cx="473760" cy="228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anchor="ctr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12" name="Szabadkézi sokszög 11"/>
            <p:cNvSpPr/>
            <p:nvPr/>
          </p:nvSpPr>
          <p:spPr>
            <a:xfrm>
              <a:off x="4243679" y="3873959"/>
              <a:ext cx="473760" cy="2278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anchor="ctr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13" name="Szabadkézi sokszög 12"/>
            <p:cNvSpPr/>
            <p:nvPr/>
          </p:nvSpPr>
          <p:spPr>
            <a:xfrm>
              <a:off x="4243679" y="3647879"/>
              <a:ext cx="473760" cy="2242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anchor="ctr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14" name="Szabadkézi sokszög 13"/>
            <p:cNvSpPr/>
            <p:nvPr/>
          </p:nvSpPr>
          <p:spPr>
            <a:xfrm>
              <a:off x="4243679" y="3418200"/>
              <a:ext cx="473760" cy="228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none" lIns="90000" tIns="46800" rIns="90000" bIns="46800" anchor="ctr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15" name="Szabadkézi sokszög 14"/>
            <p:cNvSpPr/>
            <p:nvPr/>
          </p:nvSpPr>
          <p:spPr>
            <a:xfrm>
              <a:off x="4243679" y="3192840"/>
              <a:ext cx="473760" cy="2242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BBE0E3"/>
            </a:solidFill>
            <a:ln>
              <a:noFill/>
              <a:prstDash val="solid"/>
            </a:ln>
          </p:spPr>
          <p:txBody>
            <a:bodyPr wrap="none" lIns="90000" tIns="46800" rIns="90000" bIns="46800" anchor="ctr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16" name="Szabadkézi sokszög 15"/>
            <p:cNvSpPr/>
            <p:nvPr/>
          </p:nvSpPr>
          <p:spPr>
            <a:xfrm>
              <a:off x="3371400" y="4332960"/>
              <a:ext cx="870839" cy="2278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298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hu-HU" sz="12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Noto Sans CJK SC" pitchFamily="2"/>
                  <a:cs typeface="Noto Sans CJK SC" pitchFamily="2"/>
                </a:rPr>
                <a:t>1368</a:t>
              </a:r>
            </a:p>
          </p:txBody>
        </p:sp>
        <p:sp>
          <p:nvSpPr>
            <p:cNvPr id="17" name="Szabadkézi sokszög 16"/>
            <p:cNvSpPr/>
            <p:nvPr/>
          </p:nvSpPr>
          <p:spPr>
            <a:xfrm>
              <a:off x="2498400" y="4332960"/>
              <a:ext cx="870479" cy="2278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298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hu-HU" sz="1200" b="1" i="0" u="none" strike="noStrike" cap="none" baseline="0">
                  <a:ln>
                    <a:noFill/>
                  </a:ln>
                  <a:solidFill>
                    <a:srgbClr val="99CCFF"/>
                  </a:solidFill>
                  <a:latin typeface="Arial" pitchFamily="34"/>
                  <a:ea typeface="Noto Sans CJK SC" pitchFamily="2"/>
                  <a:cs typeface="Noto Sans CJK SC" pitchFamily="2"/>
                </a:rPr>
                <a:t>NS</a:t>
              </a:r>
            </a:p>
          </p:txBody>
        </p:sp>
        <p:sp>
          <p:nvSpPr>
            <p:cNvPr id="18" name="Szabadkézi sokszög 17"/>
            <p:cNvSpPr/>
            <p:nvPr/>
          </p:nvSpPr>
          <p:spPr>
            <a:xfrm>
              <a:off x="3371400" y="4102920"/>
              <a:ext cx="870839" cy="228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298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hu-HU" sz="12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Noto Sans CJK SC" pitchFamily="2"/>
                  <a:cs typeface="Noto Sans CJK SC" pitchFamily="2"/>
                </a:rPr>
                <a:t>6132</a:t>
              </a:r>
            </a:p>
          </p:txBody>
        </p:sp>
        <p:sp>
          <p:nvSpPr>
            <p:cNvPr id="19" name="Szabadkézi sokszög 18"/>
            <p:cNvSpPr/>
            <p:nvPr/>
          </p:nvSpPr>
          <p:spPr>
            <a:xfrm>
              <a:off x="2498400" y="4102920"/>
              <a:ext cx="870479" cy="228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298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hu-HU" sz="12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Noto Sans CJK SC" pitchFamily="2"/>
                  <a:cs typeface="Noto Sans CJK SC" pitchFamily="2"/>
                </a:rPr>
                <a:t>KK</a:t>
              </a:r>
            </a:p>
          </p:txBody>
        </p:sp>
        <p:sp>
          <p:nvSpPr>
            <p:cNvPr id="20" name="Szabadkézi sokszög 19"/>
            <p:cNvSpPr/>
            <p:nvPr/>
          </p:nvSpPr>
          <p:spPr>
            <a:xfrm>
              <a:off x="3371400" y="3873959"/>
              <a:ext cx="870839" cy="2278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298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hu-HU" sz="12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Noto Sans CJK SC" pitchFamily="2"/>
                  <a:cs typeface="Noto Sans CJK SC" pitchFamily="2"/>
                </a:rPr>
                <a:t>6132</a:t>
              </a:r>
            </a:p>
          </p:txBody>
        </p:sp>
        <p:sp>
          <p:nvSpPr>
            <p:cNvPr id="21" name="Szabadkézi sokszög 20"/>
            <p:cNvSpPr/>
            <p:nvPr/>
          </p:nvSpPr>
          <p:spPr>
            <a:xfrm>
              <a:off x="2498400" y="3873959"/>
              <a:ext cx="870479" cy="2278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298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hu-HU" sz="12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Noto Sans CJK SC" pitchFamily="2"/>
                  <a:cs typeface="Noto Sans CJK SC" pitchFamily="2"/>
                </a:rPr>
                <a:t>MH</a:t>
              </a:r>
            </a:p>
          </p:txBody>
        </p:sp>
        <p:sp>
          <p:nvSpPr>
            <p:cNvPr id="22" name="Szabadkézi sokszög 21"/>
            <p:cNvSpPr/>
            <p:nvPr/>
          </p:nvSpPr>
          <p:spPr>
            <a:xfrm>
              <a:off x="3371400" y="3647879"/>
              <a:ext cx="870839" cy="2242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298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hu-HU" sz="1200" b="1" i="0" u="none" strike="noStrike" cap="none" baseline="0">
                  <a:ln>
                    <a:noFill/>
                  </a:ln>
                  <a:solidFill>
                    <a:srgbClr val="FF66FF"/>
                  </a:solidFill>
                  <a:latin typeface="Arial" pitchFamily="34"/>
                  <a:ea typeface="Noto Sans CJK SC" pitchFamily="2"/>
                  <a:cs typeface="Noto Sans CJK SC" pitchFamily="2"/>
                </a:rPr>
                <a:t>1124</a:t>
              </a:r>
            </a:p>
          </p:txBody>
        </p:sp>
        <p:sp>
          <p:nvSpPr>
            <p:cNvPr id="23" name="Szabadkézi sokszög 22"/>
            <p:cNvSpPr/>
            <p:nvPr/>
          </p:nvSpPr>
          <p:spPr>
            <a:xfrm>
              <a:off x="2498400" y="3647879"/>
              <a:ext cx="870479" cy="2242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298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hu-HU" sz="1200" b="1" i="0" u="none" strike="noStrike" cap="none" baseline="0">
                  <a:ln>
                    <a:noFill/>
                  </a:ln>
                  <a:solidFill>
                    <a:srgbClr val="99CCFF"/>
                  </a:solidFill>
                  <a:latin typeface="Arial" pitchFamily="34"/>
                  <a:ea typeface="Noto Sans CJK SC" pitchFamily="2"/>
                  <a:cs typeface="Noto Sans CJK SC" pitchFamily="2"/>
                </a:rPr>
                <a:t>NS</a:t>
              </a:r>
            </a:p>
          </p:txBody>
        </p:sp>
        <p:sp>
          <p:nvSpPr>
            <p:cNvPr id="24" name="Szabadkézi sokszög 23"/>
            <p:cNvSpPr/>
            <p:nvPr/>
          </p:nvSpPr>
          <p:spPr>
            <a:xfrm>
              <a:off x="3371400" y="3418200"/>
              <a:ext cx="870839" cy="228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298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hu-HU" sz="1200" b="1" i="0" u="none" strike="noStrike" cap="none" baseline="0">
                  <a:ln>
                    <a:noFill/>
                  </a:ln>
                  <a:solidFill>
                    <a:srgbClr val="FF66FF"/>
                  </a:solidFill>
                  <a:latin typeface="Arial" pitchFamily="34"/>
                  <a:ea typeface="Noto Sans CJK SC" pitchFamily="2"/>
                  <a:cs typeface="Noto Sans CJK SC" pitchFamily="2"/>
                </a:rPr>
                <a:t>1124</a:t>
              </a:r>
            </a:p>
          </p:txBody>
        </p:sp>
        <p:sp>
          <p:nvSpPr>
            <p:cNvPr id="25" name="Szabadkézi sokszög 24"/>
            <p:cNvSpPr/>
            <p:nvPr/>
          </p:nvSpPr>
          <p:spPr>
            <a:xfrm>
              <a:off x="2498400" y="3418200"/>
              <a:ext cx="870479" cy="22824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298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hu-HU" sz="12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Noto Sans CJK SC" pitchFamily="2"/>
                  <a:cs typeface="Noto Sans CJK SC" pitchFamily="2"/>
                </a:rPr>
                <a:t>KK</a:t>
              </a:r>
            </a:p>
          </p:txBody>
        </p:sp>
        <p:sp>
          <p:nvSpPr>
            <p:cNvPr id="26" name="Szabadkézi sokszög 25"/>
            <p:cNvSpPr/>
            <p:nvPr/>
          </p:nvSpPr>
          <p:spPr>
            <a:xfrm>
              <a:off x="3371400" y="3192840"/>
              <a:ext cx="870839" cy="2242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BBE0E3"/>
            </a:solidFill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298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hu-HU" sz="12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Noto Sans CJK SC" pitchFamily="2"/>
                  <a:cs typeface="Noto Sans CJK SC" pitchFamily="2"/>
                </a:rPr>
                <a:t>E_KÓD</a:t>
              </a:r>
            </a:p>
          </p:txBody>
        </p:sp>
        <p:sp>
          <p:nvSpPr>
            <p:cNvPr id="27" name="Szabadkézi sokszög 26"/>
            <p:cNvSpPr/>
            <p:nvPr/>
          </p:nvSpPr>
          <p:spPr>
            <a:xfrm>
              <a:off x="2498400" y="3192840"/>
              <a:ext cx="870479" cy="2242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solidFill>
              <a:srgbClr val="BBE0E3"/>
            </a:solidFill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298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hu-HU" sz="12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Noto Sans CJK SC" pitchFamily="2"/>
                  <a:cs typeface="Noto Sans CJK SC" pitchFamily="2"/>
                </a:rPr>
                <a:t>U_KOD</a:t>
              </a:r>
            </a:p>
          </p:txBody>
        </p:sp>
        <p:sp>
          <p:nvSpPr>
            <p:cNvPr id="28" name="Egyenes összekötő 27"/>
            <p:cNvSpPr/>
            <p:nvPr/>
          </p:nvSpPr>
          <p:spPr>
            <a:xfrm>
              <a:off x="3371400" y="3192840"/>
              <a:ext cx="0" cy="160380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solid"/>
              <a:miter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29" name="Egyenes összekötő 28"/>
            <p:cNvSpPr/>
            <p:nvPr/>
          </p:nvSpPr>
          <p:spPr>
            <a:xfrm>
              <a:off x="2498400" y="3647879"/>
              <a:ext cx="2219040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solid"/>
              <a:miter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30" name="Egyenes összekötő 29"/>
            <p:cNvSpPr/>
            <p:nvPr/>
          </p:nvSpPr>
          <p:spPr>
            <a:xfrm>
              <a:off x="2498400" y="3873959"/>
              <a:ext cx="2219040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solid"/>
              <a:miter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31" name="Egyenes összekötő 30"/>
            <p:cNvSpPr/>
            <p:nvPr/>
          </p:nvSpPr>
          <p:spPr>
            <a:xfrm>
              <a:off x="2498400" y="4102920"/>
              <a:ext cx="2219040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solid"/>
              <a:miter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32" name="Egyenes összekötő 31"/>
            <p:cNvSpPr/>
            <p:nvPr/>
          </p:nvSpPr>
          <p:spPr>
            <a:xfrm>
              <a:off x="2498400" y="4798440"/>
              <a:ext cx="87084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33" name="Egyenes összekötő 32"/>
            <p:cNvSpPr/>
            <p:nvPr/>
          </p:nvSpPr>
          <p:spPr>
            <a:xfrm>
              <a:off x="2498400" y="4332960"/>
              <a:ext cx="2219040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solid"/>
              <a:miter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34" name="Egyenes összekötő 33"/>
            <p:cNvSpPr/>
            <p:nvPr/>
          </p:nvSpPr>
          <p:spPr>
            <a:xfrm>
              <a:off x="4719600" y="3192840"/>
              <a:ext cx="0" cy="22428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35" name="Egyenes összekötő 34"/>
            <p:cNvSpPr/>
            <p:nvPr/>
          </p:nvSpPr>
          <p:spPr>
            <a:xfrm>
              <a:off x="2498400" y="3418200"/>
              <a:ext cx="2219040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solid"/>
              <a:miter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36" name="Egyenes összekötő 35"/>
            <p:cNvSpPr/>
            <p:nvPr/>
          </p:nvSpPr>
          <p:spPr>
            <a:xfrm>
              <a:off x="3371400" y="4798440"/>
              <a:ext cx="870840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37" name="Egyenes összekötő 36"/>
            <p:cNvSpPr/>
            <p:nvPr/>
          </p:nvSpPr>
          <p:spPr>
            <a:xfrm>
              <a:off x="2498400" y="4562280"/>
              <a:ext cx="0" cy="23436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solid"/>
              <a:miter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38" name="Egyenes összekötő 37"/>
            <p:cNvSpPr/>
            <p:nvPr/>
          </p:nvSpPr>
          <p:spPr>
            <a:xfrm>
              <a:off x="4243679" y="4798440"/>
              <a:ext cx="473761" cy="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39" name="Egyenes összekötő 38"/>
            <p:cNvSpPr/>
            <p:nvPr/>
          </p:nvSpPr>
          <p:spPr>
            <a:xfrm>
              <a:off x="4719600" y="4562280"/>
              <a:ext cx="0" cy="23436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40" name="Egyenes összekötő 39"/>
            <p:cNvSpPr/>
            <p:nvPr/>
          </p:nvSpPr>
          <p:spPr>
            <a:xfrm>
              <a:off x="2498400" y="4562280"/>
              <a:ext cx="2219040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solid"/>
              <a:miter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41" name="Egyenes összekötő 40"/>
            <p:cNvSpPr/>
            <p:nvPr/>
          </p:nvSpPr>
          <p:spPr>
            <a:xfrm>
              <a:off x="2498400" y="3192840"/>
              <a:ext cx="0" cy="136800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solid"/>
              <a:miter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42" name="Egyenes összekötő 41"/>
            <p:cNvSpPr/>
            <p:nvPr/>
          </p:nvSpPr>
          <p:spPr>
            <a:xfrm>
              <a:off x="4243679" y="3192840"/>
              <a:ext cx="473761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solid"/>
              <a:miter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43" name="Egyenes összekötő 42"/>
            <p:cNvSpPr/>
            <p:nvPr/>
          </p:nvSpPr>
          <p:spPr>
            <a:xfrm>
              <a:off x="4719600" y="3418200"/>
              <a:ext cx="0" cy="22824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44" name="Egyenes összekötő 43"/>
            <p:cNvSpPr/>
            <p:nvPr/>
          </p:nvSpPr>
          <p:spPr>
            <a:xfrm>
              <a:off x="4719600" y="3647879"/>
              <a:ext cx="0" cy="22428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45" name="Egyenes összekötő 44"/>
            <p:cNvSpPr/>
            <p:nvPr/>
          </p:nvSpPr>
          <p:spPr>
            <a:xfrm>
              <a:off x="4719600" y="3873959"/>
              <a:ext cx="0" cy="227881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46" name="Egyenes összekötő 45"/>
            <p:cNvSpPr/>
            <p:nvPr/>
          </p:nvSpPr>
          <p:spPr>
            <a:xfrm>
              <a:off x="4719600" y="4102920"/>
              <a:ext cx="0" cy="22788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47" name="Egyenes összekötő 46"/>
            <p:cNvSpPr/>
            <p:nvPr/>
          </p:nvSpPr>
          <p:spPr>
            <a:xfrm>
              <a:off x="4719600" y="4332960"/>
              <a:ext cx="0" cy="227880"/>
            </a:xfrm>
            <a:prstGeom prst="line">
              <a:avLst/>
            </a:prstGeom>
            <a:noFill/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48" name="Egyenes összekötő 47"/>
            <p:cNvSpPr/>
            <p:nvPr/>
          </p:nvSpPr>
          <p:spPr>
            <a:xfrm>
              <a:off x="4243679" y="3192840"/>
              <a:ext cx="0" cy="160380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solid"/>
              <a:miter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49" name="Egyenes összekötő 48"/>
            <p:cNvSpPr/>
            <p:nvPr/>
          </p:nvSpPr>
          <p:spPr>
            <a:xfrm>
              <a:off x="2498400" y="3192840"/>
              <a:ext cx="1743480" cy="0"/>
            </a:xfrm>
            <a:prstGeom prst="line">
              <a:avLst/>
            </a:prstGeom>
            <a:noFill/>
            <a:ln w="12600" cap="sq">
              <a:solidFill>
                <a:srgbClr val="000000"/>
              </a:solidFill>
              <a:prstDash val="solid"/>
              <a:miter/>
            </a:ln>
          </p:spPr>
          <p:txBody>
            <a:bodyPr wrap="square" lIns="90000" tIns="46800" rIns="90000" bIns="46800" anchor="t" anchorCtr="0" compatLnSpc="1">
              <a:no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endParaRPr lang="hu-HU" sz="18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endParaRPr>
            </a:p>
          </p:txBody>
        </p:sp>
        <p:sp>
          <p:nvSpPr>
            <p:cNvPr id="50" name="Szabadkézi sokszög 49"/>
            <p:cNvSpPr/>
            <p:nvPr/>
          </p:nvSpPr>
          <p:spPr>
            <a:xfrm>
              <a:off x="2420280" y="2954160"/>
              <a:ext cx="1703160" cy="307080"/>
            </a:xfrm>
            <a:custGeom>
              <a:avLst/>
              <a:gdLst>
                <a:gd name="f0" fmla="val 0"/>
                <a:gd name="f1" fmla="val 21600"/>
              </a:gdLst>
              <a:ahLst/>
              <a:cxnLst>
                <a:cxn ang="3cd4">
                  <a:pos x="hc" y="t"/>
                </a:cxn>
                <a:cxn ang="0">
                  <a:pos x="r" y="vc"/>
                </a:cxn>
                <a:cxn ang="cd4">
                  <a:pos x="hc" y="b"/>
                </a:cxn>
                <a:cxn ang="cd2">
                  <a:pos x="l" y="vc"/>
                </a:cxn>
              </a:cxnLst>
              <a:rect l="l" t="t" r="r" b="b"/>
              <a:pathLst>
                <a:path w="21600" h="21600">
                  <a:moveTo>
                    <a:pt x="f0" y="f0"/>
                  </a:moveTo>
                  <a:lnTo>
                    <a:pt x="f1" y="f0"/>
                  </a:lnTo>
                  <a:lnTo>
                    <a:pt x="f1" y="f1"/>
                  </a:lnTo>
                  <a:lnTo>
                    <a:pt x="f0" y="f1"/>
                  </a:lnTo>
                  <a:lnTo>
                    <a:pt x="f0" y="f0"/>
                  </a:lnTo>
                  <a:close/>
                </a:path>
              </a:pathLst>
            </a:custGeom>
            <a:noFill/>
            <a:ln>
              <a:noFill/>
              <a:prstDash val="solid"/>
            </a:ln>
          </p:spPr>
          <p:txBody>
            <a:bodyPr wrap="square" lIns="90000" tIns="46800" rIns="90000" bIns="46800" anchor="t" anchorCtr="0" compatLnSpc="1">
              <a:spAutoFit/>
            </a:bodyPr>
            <a:lstStyle/>
            <a:p>
              <a:pPr marL="0" marR="0" lvl="0" indent="0" algn="l" hangingPunct="1">
                <a:lnSpc>
                  <a:spcPct val="100000"/>
                </a:lnSpc>
                <a:spcBef>
                  <a:spcPts val="349"/>
                </a:spcBef>
                <a:spcAft>
                  <a:spcPts val="0"/>
                </a:spcAft>
                <a:buNone/>
                <a:tabLst>
                  <a:tab pos="0" algn="l"/>
                  <a:tab pos="448919" algn="l"/>
                  <a:tab pos="898199" algn="l"/>
                  <a:tab pos="1347480" algn="l"/>
                  <a:tab pos="1796760" algn="l"/>
                  <a:tab pos="2246040" algn="l"/>
                  <a:tab pos="2695320" algn="l"/>
                  <a:tab pos="3144600" algn="l"/>
                  <a:tab pos="3593880" algn="l"/>
                  <a:tab pos="4043159" algn="l"/>
                  <a:tab pos="4492440" algn="l"/>
                  <a:tab pos="4941719" algn="l"/>
                  <a:tab pos="5391000" algn="l"/>
                  <a:tab pos="5840280" algn="l"/>
                  <a:tab pos="6289560" algn="l"/>
                  <a:tab pos="6738840" algn="l"/>
                  <a:tab pos="7188120" algn="l"/>
                  <a:tab pos="7637400" algn="l"/>
                  <a:tab pos="8086679" algn="l"/>
                  <a:tab pos="8535960" algn="l"/>
                  <a:tab pos="8985240" algn="l"/>
                </a:tabLst>
              </a:pPr>
              <a:r>
                <a:rPr lang="hu-HU" sz="1400" b="0" i="0" u="none" strike="noStrike" cap="none" baseline="0">
                  <a:ln>
                    <a:noFill/>
                  </a:ln>
                  <a:solidFill>
                    <a:srgbClr val="000000"/>
                  </a:solidFill>
                  <a:latin typeface="Arial" pitchFamily="34"/>
                  <a:ea typeface="Noto Sans CJK SC" pitchFamily="2"/>
                  <a:cs typeface="Noto Sans CJK SC" pitchFamily="2"/>
                </a:rPr>
                <a:t>ELOFIZETESEK</a:t>
              </a:r>
            </a:p>
          </p:txBody>
        </p:sp>
      </p:grpSp>
      <p:graphicFrame>
        <p:nvGraphicFramePr>
          <p:cNvPr id="51" name="Táblázat 50"/>
          <p:cNvGraphicFramePr>
            <a:graphicFrameLocks noGrp="1"/>
          </p:cNvGraphicFramePr>
          <p:nvPr/>
        </p:nvGraphicFramePr>
        <p:xfrm>
          <a:off x="5358600" y="1405800"/>
          <a:ext cx="4208039" cy="2299320"/>
        </p:xfrm>
        <a:graphic>
          <a:graphicData uri="http://schemas.openxmlformats.org/drawingml/2006/table">
            <a:tbl>
              <a:tblPr/>
              <a:tblGrid>
                <a:gridCol w="872999">
                  <a:extLst>
                    <a:ext uri="{9D8B030D-6E8A-4147-A177-3AD203B41FA5}">
                      <a16:colId xmlns:a16="http://schemas.microsoft.com/office/drawing/2014/main" val="3225173921"/>
                    </a:ext>
                  </a:extLst>
                </a:gridCol>
                <a:gridCol w="1241640">
                  <a:extLst>
                    <a:ext uri="{9D8B030D-6E8A-4147-A177-3AD203B41FA5}">
                      <a16:colId xmlns:a16="http://schemas.microsoft.com/office/drawing/2014/main" val="1193920408"/>
                    </a:ext>
                  </a:extLst>
                </a:gridCol>
                <a:gridCol w="1600920">
                  <a:extLst>
                    <a:ext uri="{9D8B030D-6E8A-4147-A177-3AD203B41FA5}">
                      <a16:colId xmlns:a16="http://schemas.microsoft.com/office/drawing/2014/main" val="3410732190"/>
                    </a:ext>
                  </a:extLst>
                </a:gridCol>
                <a:gridCol w="492480">
                  <a:extLst>
                    <a:ext uri="{9D8B030D-6E8A-4147-A177-3AD203B41FA5}">
                      <a16:colId xmlns:a16="http://schemas.microsoft.com/office/drawing/2014/main" val="3027146828"/>
                    </a:ext>
                  </a:extLst>
                </a:gridCol>
              </a:tblGrid>
              <a:tr h="274320"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E_KOD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NÉV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LAKCIM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35831053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FF66FF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1124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FF66FF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Balogh Irma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1" i="0" u="none" strike="noStrike" cap="none" baseline="0">
                          <a:ln>
                            <a:noFill/>
                          </a:ln>
                          <a:solidFill>
                            <a:srgbClr val="FF66FF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Kőfejtő u.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2282148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6132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Só Pál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Lom tér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51379175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1368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Virág Elek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Lom tér 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82094839"/>
                  </a:ext>
                </a:extLst>
              </a:tr>
              <a:tr h="274320"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4421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Végh Béla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hangingPunct="1">
                        <a:lnSpc>
                          <a:spcPct val="93000"/>
                        </a:lnSpc>
                        <a:spcBef>
                          <a:spcPts val="298"/>
                        </a:spcBef>
                        <a:spcAft>
                          <a:spcPts val="0"/>
                        </a:spcAft>
                        <a:buNone/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r>
                        <a:rPr lang="hu-HU" sz="1200" b="0" i="0" u="none" strike="noStrike" cap="none" baseline="0">
                          <a:ln>
                            <a:noFill/>
                          </a:ln>
                          <a:solidFill>
                            <a:srgbClr val="000000"/>
                          </a:solidFill>
                          <a:latin typeface="Arial" pitchFamily="34"/>
                          <a:ea typeface="Noto Sans CJK SC" pitchFamily="2"/>
                          <a:cs typeface="Noto Sans CJK SC" pitchFamily="2"/>
                        </a:rPr>
                        <a:t>Kőfejtő u.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6442052"/>
                  </a:ext>
                </a:extLst>
              </a:tr>
              <a:tr h="470520"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0" algn="l"/>
                          <a:tab pos="448919" algn="l"/>
                          <a:tab pos="898199" algn="l"/>
                          <a:tab pos="1347480" algn="l"/>
                          <a:tab pos="1796760" algn="l"/>
                          <a:tab pos="2246040" algn="l"/>
                          <a:tab pos="2695320" algn="l"/>
                          <a:tab pos="3144600" algn="l"/>
                          <a:tab pos="3593880" algn="l"/>
                          <a:tab pos="4043159" algn="l"/>
                          <a:tab pos="4492440" algn="l"/>
                          <a:tab pos="4941719" algn="l"/>
                          <a:tab pos="5391000" algn="l"/>
                          <a:tab pos="5840280" algn="l"/>
                          <a:tab pos="6289560" algn="l"/>
                          <a:tab pos="6738840" algn="l"/>
                          <a:tab pos="7188120" algn="l"/>
                          <a:tab pos="7637400" algn="l"/>
                          <a:tab pos="8086679" algn="l"/>
                          <a:tab pos="8535960" algn="l"/>
                          <a:tab pos="8985240" algn="l"/>
                        </a:tabLst>
                      </a:pPr>
                      <a:endParaRPr lang="hu-HU" sz="1800" b="0" i="0" u="none" strike="noStrike" cap="none" baseline="0">
                        <a:ln>
                          <a:noFill/>
                        </a:ln>
                        <a:solidFill>
                          <a:srgbClr val="000000"/>
                        </a:solidFill>
                        <a:latin typeface="Arial" pitchFamily="3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3360385"/>
                  </a:ext>
                </a:extLst>
              </a:tr>
            </a:tbl>
          </a:graphicData>
        </a:graphic>
      </p:graphicFrame>
      <p:sp>
        <p:nvSpPr>
          <p:cNvPr id="52" name="Szabadkézi sokszög 51"/>
          <p:cNvSpPr/>
          <p:nvPr/>
        </p:nvSpPr>
        <p:spPr>
          <a:xfrm>
            <a:off x="5356440" y="3191760"/>
            <a:ext cx="4287600" cy="1067400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rgbClr val="8ECBD0"/>
          </a:solidFill>
          <a:ln>
            <a:noFill/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marL="0" marR="0" lvl="0" indent="0" algn="just" hangingPunct="1">
              <a:lnSpc>
                <a:spcPct val="100000"/>
              </a:lnSpc>
              <a:spcBef>
                <a:spcPts val="998"/>
              </a:spcBef>
              <a:spcAft>
                <a:spcPts val="0"/>
              </a:spcAft>
              <a:buNone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rPr>
              <a:t>Az M:N típusú kapcsolat </a:t>
            </a:r>
            <a:r>
              <a:rPr lang="hu-HU" sz="1600" b="1" i="0" u="none" strike="noStrike" cap="none" baseline="0">
                <a:ln>
                  <a:noFill/>
                </a:ln>
                <a:solidFill>
                  <a:srgbClr val="FFFFFF"/>
                </a:solidFill>
                <a:latin typeface="Arial" pitchFamily="34"/>
                <a:ea typeface="Noto Sans CJK SC" pitchFamily="2"/>
                <a:cs typeface="Noto Sans CJK SC" pitchFamily="2"/>
              </a:rPr>
              <a:t>több 1:N</a:t>
            </a:r>
            <a:r>
              <a:rPr lang="hu-HU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rPr>
              <a:t> típusú kapcsolatra </a:t>
            </a:r>
            <a:r>
              <a:rPr lang="hu-HU" sz="1600" b="1" i="0" u="none" strike="noStrike" cap="none" baseline="0">
                <a:ln>
                  <a:noFill/>
                </a:ln>
                <a:solidFill>
                  <a:srgbClr val="FFFFFF"/>
                </a:solidFill>
                <a:latin typeface="Arial" pitchFamily="34"/>
                <a:ea typeface="Noto Sans CJK SC" pitchFamily="2"/>
                <a:cs typeface="Noto Sans CJK SC" pitchFamily="2"/>
              </a:rPr>
              <a:t>vezethető vissza,</a:t>
            </a:r>
            <a:r>
              <a:rPr lang="hu-HU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rPr>
              <a:t> újabb tábla, vagy táblák közbeiktatásával. </a:t>
            </a:r>
            <a:br>
              <a:rPr lang="hu-HU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rPr>
            </a:br>
            <a:r>
              <a:rPr lang="hu-HU" sz="1600" b="0" i="0" u="none" strike="noStrike" cap="none" baseline="0">
                <a:ln>
                  <a:noFill/>
                </a:ln>
                <a:solidFill>
                  <a:srgbClr val="000000"/>
                </a:solidFill>
                <a:latin typeface="Arial" pitchFamily="34"/>
                <a:ea typeface="Noto Sans CJK SC" pitchFamily="2"/>
                <a:cs typeface="Noto Sans CJK SC" pitchFamily="2"/>
              </a:rPr>
              <a:t>(pl. itt az ELOFIZETESEK)</a:t>
            </a:r>
          </a:p>
        </p:txBody>
      </p:sp>
      <p:sp>
        <p:nvSpPr>
          <p:cNvPr id="59" name="Szabadkézi sokszög 58"/>
          <p:cNvSpPr/>
          <p:nvPr/>
        </p:nvSpPr>
        <p:spPr>
          <a:xfrm>
            <a:off x="5356440" y="4328280"/>
            <a:ext cx="4287600" cy="648512"/>
          </a:xfrm>
          <a:custGeom>
            <a:avLst/>
            <a:gdLst>
              <a:gd name="f0" fmla="val 0"/>
              <a:gd name="f1" fmla="val 21600"/>
            </a:gdLst>
            <a:ahLst/>
            <a:cxnLst>
              <a:cxn ang="3cd4">
                <a:pos x="hc" y="t"/>
              </a:cxn>
              <a:cxn ang="0">
                <a:pos x="r" y="vc"/>
              </a:cxn>
              <a:cxn ang="cd4">
                <a:pos x="hc" y="b"/>
              </a:cxn>
              <a:cxn ang="cd2">
                <a:pos x="l" y="vc"/>
              </a:cxn>
            </a:cxnLst>
            <a:rect l="l" t="t" r="r" b="b"/>
            <a:pathLst>
              <a:path w="21600" h="21600">
                <a:moveTo>
                  <a:pt x="f0" y="f0"/>
                </a:moveTo>
                <a:lnTo>
                  <a:pt x="f1" y="f0"/>
                </a:lnTo>
                <a:lnTo>
                  <a:pt x="f1" y="f1"/>
                </a:lnTo>
                <a:lnTo>
                  <a:pt x="f0" y="f1"/>
                </a:lnTo>
                <a:lnTo>
                  <a:pt x="f0" y="f0"/>
                </a:lnTo>
                <a:close/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 w="12700">
            <a:solidFill>
              <a:srgbClr val="C00000"/>
            </a:solidFill>
            <a:prstDash val="solid"/>
          </a:ln>
        </p:spPr>
        <p:txBody>
          <a:bodyPr wrap="square" lIns="90000" tIns="46800" rIns="90000" bIns="46800" anchor="t" anchorCtr="0" compatLnSpc="1">
            <a:spAutoFit/>
          </a:bodyPr>
          <a:lstStyle/>
          <a:p>
            <a:pPr algn="ctr">
              <a:spcBef>
                <a:spcPts val="1500"/>
              </a:spcBef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b="1" dirty="0">
                <a:solidFill>
                  <a:srgbClr val="C00000"/>
                </a:solidFill>
                <a:latin typeface="Arial" pitchFamily="2"/>
                <a:ea typeface="Noto Sans CJK SC" pitchFamily="2"/>
                <a:cs typeface="Noto Sans CJK SC" pitchFamily="2"/>
              </a:rPr>
              <a:t>Így már tudja kezelni a relációs adatbáziskezelő!</a:t>
            </a:r>
          </a:p>
        </p:txBody>
      </p:sp>
      <p:cxnSp>
        <p:nvCxnSpPr>
          <p:cNvPr id="63" name="Egyenes összekötő nyíllal 62"/>
          <p:cNvCxnSpPr>
            <a:endCxn id="23" idx="3"/>
          </p:cNvCxnSpPr>
          <p:nvPr/>
        </p:nvCxnSpPr>
        <p:spPr>
          <a:xfrm>
            <a:off x="914400" y="2019300"/>
            <a:ext cx="1584000" cy="1740719"/>
          </a:xfrm>
          <a:prstGeom prst="straightConnector1">
            <a:avLst/>
          </a:prstGeom>
          <a:ln>
            <a:solidFill>
              <a:srgbClr val="A1CFFC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gyenes összekötő nyíllal 68"/>
          <p:cNvCxnSpPr/>
          <p:nvPr/>
        </p:nvCxnSpPr>
        <p:spPr>
          <a:xfrm>
            <a:off x="895350" y="2028825"/>
            <a:ext cx="1603050" cy="2400300"/>
          </a:xfrm>
          <a:prstGeom prst="straightConnector1">
            <a:avLst/>
          </a:prstGeom>
          <a:ln>
            <a:solidFill>
              <a:srgbClr val="99CC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gyenes összekötő nyíllal 72"/>
          <p:cNvCxnSpPr/>
          <p:nvPr/>
        </p:nvCxnSpPr>
        <p:spPr>
          <a:xfrm flipH="1">
            <a:off x="3931920" y="1924050"/>
            <a:ext cx="1424520" cy="1581150"/>
          </a:xfrm>
          <a:prstGeom prst="straightConnector1">
            <a:avLst/>
          </a:prstGeom>
          <a:ln>
            <a:solidFill>
              <a:srgbClr val="FF66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gyenes összekötő nyíllal 74"/>
          <p:cNvCxnSpPr/>
          <p:nvPr/>
        </p:nvCxnSpPr>
        <p:spPr>
          <a:xfrm flipH="1">
            <a:off x="3931920" y="1924050"/>
            <a:ext cx="1424520" cy="1835969"/>
          </a:xfrm>
          <a:prstGeom prst="straightConnector1">
            <a:avLst/>
          </a:prstGeom>
          <a:ln>
            <a:solidFill>
              <a:srgbClr val="FF66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0" y="225425"/>
            <a:ext cx="9072563" cy="947738"/>
          </a:xfrm>
        </p:spPr>
        <p:txBody>
          <a:bodyPr/>
          <a:lstStyle/>
          <a:p>
            <a:pPr lvl="0"/>
            <a:r>
              <a:rPr lang="hu-HU"/>
              <a:t>Adatmodellek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0" y="1327150"/>
            <a:ext cx="9072563" cy="3287713"/>
          </a:xfrm>
        </p:spPr>
        <p:txBody>
          <a:bodyPr/>
          <a:lstStyle/>
          <a:p>
            <a:pPr lvl="0" algn="l" rtl="0" hangingPunct="1">
              <a:spcBef>
                <a:spcPts val="799"/>
              </a:spcBef>
              <a:buSzPct val="45000"/>
              <a:buFont typeface="StarSymbol"/>
              <a:buChar char="●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/>
              <a:t>hierarchikus modell</a:t>
            </a:r>
          </a:p>
          <a:p>
            <a:pPr lvl="0" algn="l" rtl="0" hangingPunct="1">
              <a:spcBef>
                <a:spcPts val="799"/>
              </a:spcBef>
              <a:buSzPct val="45000"/>
              <a:buFont typeface="StarSymbol"/>
              <a:buChar char="●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/>
              <a:t>hálós modell</a:t>
            </a:r>
          </a:p>
          <a:p>
            <a:pPr lvl="0" algn="l" rtl="0" hangingPunct="1">
              <a:spcBef>
                <a:spcPts val="998"/>
              </a:spcBef>
              <a:buSzPct val="45000"/>
              <a:buFont typeface="StarSymbol"/>
              <a:buChar char="●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 sz="4000" b="1" i="1"/>
              <a:t>relációs modell</a:t>
            </a:r>
          </a:p>
          <a:p>
            <a:pPr lvl="0" algn="l" rtl="0" hangingPunct="1">
              <a:spcBef>
                <a:spcPts val="799"/>
              </a:spcBef>
              <a:buSzPct val="45000"/>
              <a:buFont typeface="StarSymbol"/>
              <a:buChar char="●"/>
              <a:tabLst>
                <a:tab pos="0" algn="l"/>
                <a:tab pos="448919" algn="l"/>
                <a:tab pos="898199" algn="l"/>
                <a:tab pos="1347480" algn="l"/>
                <a:tab pos="1796760" algn="l"/>
                <a:tab pos="2246040" algn="l"/>
                <a:tab pos="2695320" algn="l"/>
                <a:tab pos="3144600" algn="l"/>
                <a:tab pos="3593880" algn="l"/>
                <a:tab pos="4043159" algn="l"/>
                <a:tab pos="4492440" algn="l"/>
                <a:tab pos="4941719" algn="l"/>
                <a:tab pos="5391000" algn="l"/>
                <a:tab pos="5840280" algn="l"/>
                <a:tab pos="6289560" algn="l"/>
                <a:tab pos="6738840" algn="l"/>
                <a:tab pos="7188120" algn="l"/>
                <a:tab pos="7637400" algn="l"/>
                <a:tab pos="8086679" algn="l"/>
                <a:tab pos="8535960" algn="l"/>
                <a:tab pos="8985240" algn="l"/>
              </a:tabLst>
            </a:pPr>
            <a:r>
              <a:rPr lang="hu-HU">
                <a:cs typeface="Times New Roman" pitchFamily="18"/>
              </a:rPr>
              <a:t>objektum-orientált modell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>
                <a:cs typeface="Times New Roman" pitchFamily="18"/>
              </a:rPr>
              <a:t>félig strukturált adatmodell (HTML, e-mail, ...)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0" y="225425"/>
            <a:ext cx="9072563" cy="947738"/>
          </a:xfrm>
        </p:spPr>
        <p:txBody>
          <a:bodyPr/>
          <a:lstStyle/>
          <a:p>
            <a:pPr lvl="0"/>
            <a:r>
              <a:rPr lang="hu-HU"/>
              <a:t>Hierarchikus adatbázismodell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0" y="1327150"/>
            <a:ext cx="9072563" cy="3287713"/>
          </a:xfrm>
        </p:spPr>
        <p:txBody>
          <a:bodyPr>
            <a:norm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hu-HU"/>
              <a:t>A hierarchikus modellen alapuló adatbázisokban az adatokat alá-fölérendeltségi viszonnyal meghatározott szerkezettel írjuk le.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/>
              <a:t>Csak egy a többhöz (1:N) típusú kapcsolatok képezhetők le.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/>
              <a:t>Az adatok csak a tárolt hierarchiának megfelelő sorrendben érhetők el.  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/>
              <a:t>Fastruktúrával szemléltethető.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0" y="225425"/>
            <a:ext cx="9072563" cy="947738"/>
          </a:xfrm>
        </p:spPr>
        <p:txBody>
          <a:bodyPr/>
          <a:lstStyle/>
          <a:p>
            <a:pPr lvl="0"/>
            <a:r>
              <a:rPr lang="hu-HU"/>
              <a:t>Hierarchikus adatbázismodell példa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296000" y="1172520"/>
            <a:ext cx="7128000" cy="410292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0" y="225425"/>
            <a:ext cx="9072563" cy="947738"/>
          </a:xfrm>
        </p:spPr>
        <p:txBody>
          <a:bodyPr/>
          <a:lstStyle/>
          <a:p>
            <a:pPr lvl="0"/>
            <a:r>
              <a:rPr lang="hu-HU"/>
              <a:t>Hálós adatbázismodell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0" y="1327150"/>
            <a:ext cx="9072563" cy="3287713"/>
          </a:xfrm>
        </p:spPr>
        <p:txBody>
          <a:bodyPr>
            <a:norm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hu-HU"/>
              <a:t>Az egyes adategységek közötti kapcsolat gráffal írható le.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/>
              <a:t>A gráfban csomópontok találhatók, melyeket élek kötnek össze.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/>
              <a:t>Két csomópont között akkor van kapcsolat, ha őket él köti össze.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/>
              <a:t>Egy csomópontból tetszőleges számú él indulhat, de egy él csak két csomópontot köthet össze.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/>
              <a:t>Ezzel a modellel egy a többhöz (1:N) és több a többhöz (N:M) kapcsolatok is leírhatók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/>
              <a:t>Csak a tárolt kapcsolatok mentén bejárható.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968644" y="225425"/>
            <a:ext cx="8103919" cy="947738"/>
          </a:xfrm>
        </p:spPr>
        <p:txBody>
          <a:bodyPr/>
          <a:lstStyle/>
          <a:p>
            <a:pPr lvl="0"/>
            <a:r>
              <a:rPr lang="hu-HU" dirty="0"/>
              <a:t>Az adatok lehetnek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840921" y="1327150"/>
            <a:ext cx="8231642" cy="3287713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hu-HU" sz="3200" dirty="0"/>
              <a:t>struktúrátlanok </a:t>
            </a:r>
            <a:r>
              <a:rPr lang="hu-HU" dirty="0"/>
              <a:t>(könyvek, képek, </a:t>
            </a:r>
            <a:r>
              <a:rPr lang="hu-HU" dirty="0" err="1"/>
              <a:t>pdf</a:t>
            </a:r>
            <a:r>
              <a:rPr lang="hu-HU" dirty="0"/>
              <a:t>-állományok, …)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 sz="3200" dirty="0"/>
              <a:t>strukturáltak</a:t>
            </a:r>
            <a:r>
              <a:rPr lang="hu-HU" dirty="0"/>
              <a:t> (Excel, adatbázisok, ...)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 sz="3200" dirty="0"/>
              <a:t>félig strukturáltak</a:t>
            </a:r>
            <a:r>
              <a:rPr lang="hu-HU" dirty="0"/>
              <a:t> (HTML, XML, más leíró nyelvek, e-mail, ...)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0" y="225425"/>
            <a:ext cx="9072563" cy="947738"/>
          </a:xfrm>
        </p:spPr>
        <p:txBody>
          <a:bodyPr/>
          <a:lstStyle/>
          <a:p>
            <a:pPr lvl="0"/>
            <a:r>
              <a:rPr lang="hu-HU"/>
              <a:t>Relációk (táblák) jellemzői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0" y="1327150"/>
            <a:ext cx="9072563" cy="3287713"/>
          </a:xfrm>
        </p:spPr>
        <p:txBody>
          <a:bodyPr>
            <a:normAutofit lnSpcReduction="10000"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hu-HU"/>
              <a:t>A relációk rekordjaiban tároljuk a logikailag összetartozó adatokat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/>
              <a:t>A relációban tárolt rekordok számát a reláció számosságának nevezzük.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/>
              <a:t>A relációk oszlopaiban (attribútumaiban) az azonos tulajdonságokra vonatkozó adatok jelennek meg.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/>
              <a:t>Egy tábla nem tartalmazhat két azonos nevű oszlopot.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/>
              <a:t>Az oszlopok (attribútumok) számát a reláció fokának nevezzük.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/>
              <a:t>Minden rekordja különböző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/>
              <a:t>Nem tartalmazhat két azonos attribútumot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/>
              <a:t>Minden rekord mezőszerkezete azonos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/>
              <a:t>A rekordok és attribútumok sorrendje tetszőleges lehet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0" y="225425"/>
            <a:ext cx="9072563" cy="947738"/>
          </a:xfrm>
        </p:spPr>
        <p:txBody>
          <a:bodyPr>
            <a:spAutoFit/>
          </a:bodyPr>
          <a:lstStyle/>
          <a:p>
            <a:pPr lvl="0"/>
            <a:r>
              <a:rPr lang="hu-HU"/>
              <a:t>Adatbázis tervezés</a:t>
            </a:r>
          </a:p>
        </p:txBody>
      </p:sp>
      <p:sp>
        <p:nvSpPr>
          <p:cNvPr id="3" name="Alcím 2"/>
          <p:cNvSpPr txBox="1">
            <a:spLocks noGrp="1"/>
          </p:cNvSpPr>
          <p:nvPr>
            <p:ph type="subTitle" idx="4294967295"/>
          </p:nvPr>
        </p:nvSpPr>
        <p:spPr>
          <a:xfrm>
            <a:off x="0" y="1327150"/>
            <a:ext cx="9072563" cy="3287713"/>
          </a:xfrm>
        </p:spPr>
        <p:txBody>
          <a:bodyPr anchor="ctr"/>
          <a:lstStyle/>
          <a:p>
            <a:pPr lvl="0" algn="ctr"/>
            <a:r>
              <a:rPr lang="hu-HU"/>
              <a:t>Normalizálás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0" y="225425"/>
            <a:ext cx="9072563" cy="947738"/>
          </a:xfrm>
        </p:spPr>
        <p:txBody>
          <a:bodyPr/>
          <a:lstStyle/>
          <a:p>
            <a:pPr lvl="0"/>
            <a:r>
              <a:rPr lang="hu-HU"/>
              <a:t>Normalizálás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0" y="1327150"/>
            <a:ext cx="9072563" cy="3287713"/>
          </a:xfrm>
        </p:spPr>
        <p:txBody>
          <a:bodyPr>
            <a:normAutofit/>
          </a:bodyPr>
          <a:lstStyle/>
          <a:p>
            <a:pPr lvl="0">
              <a:buSzPct val="45000"/>
            </a:pPr>
            <a:r>
              <a:rPr lang="hu-HU" dirty="0"/>
              <a:t>Az adatbázisban előforduló felesleges redundanciák (</a:t>
            </a:r>
            <a:r>
              <a:rPr lang="hu-HU" i="1" dirty="0"/>
              <a:t>adattöbbszörözés</a:t>
            </a:r>
            <a:r>
              <a:rPr lang="hu-HU" dirty="0"/>
              <a:t>) megszüntetésével az anomáliák létrejöttének a megelőzése.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dirty="0"/>
              <a:t>csökkenthető az adatbázisfájl mérete, 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dirty="0"/>
              <a:t>az adatbázis tartalma </a:t>
            </a:r>
            <a:r>
              <a:rPr lang="hu-HU" dirty="0" err="1"/>
              <a:t>logikailag</a:t>
            </a:r>
            <a:r>
              <a:rPr lang="hu-HU" dirty="0"/>
              <a:t> áttekinthetőbbé és jobban kereshetővé válik.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0" y="225425"/>
            <a:ext cx="9072563" cy="947738"/>
          </a:xfrm>
        </p:spPr>
        <p:txBody>
          <a:bodyPr>
            <a:spAutoFit/>
          </a:bodyPr>
          <a:lstStyle/>
          <a:p>
            <a:pPr lvl="0"/>
            <a:r>
              <a:rPr lang="hu-HU"/>
              <a:t>Anomália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0" y="1327150"/>
            <a:ext cx="9072563" cy="3287713"/>
          </a:xfrm>
        </p:spPr>
        <p:txBody>
          <a:bodyPr/>
          <a:lstStyle/>
          <a:p>
            <a:pPr lvl="0">
              <a:buSzPct val="45000"/>
            </a:pPr>
            <a:r>
              <a:rPr lang="hu-HU" dirty="0"/>
              <a:t>Nem megfelelően felépített adatbázis esetén az adatszerkezetben különféle anomáliák, </a:t>
            </a:r>
            <a:r>
              <a:rPr lang="hu-HU" b="1" dirty="0"/>
              <a:t>ellentmondások</a:t>
            </a:r>
            <a:r>
              <a:rPr lang="hu-HU" dirty="0"/>
              <a:t> keletkezhetnek, az adatbázis </a:t>
            </a:r>
            <a:r>
              <a:rPr lang="hu-HU" b="1" dirty="0"/>
              <a:t>inkonzisztenssé</a:t>
            </a:r>
            <a:r>
              <a:rPr lang="hu-HU" dirty="0"/>
              <a:t> válhat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0" y="225425"/>
            <a:ext cx="9072563" cy="947738"/>
          </a:xfrm>
        </p:spPr>
        <p:txBody>
          <a:bodyPr>
            <a:spAutoFit/>
          </a:bodyPr>
          <a:lstStyle/>
          <a:p>
            <a:pPr lvl="0"/>
            <a:r>
              <a:rPr lang="hu-HU"/>
              <a:t>Anomáliák típusai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0" y="1327150"/>
            <a:ext cx="9072563" cy="3287713"/>
          </a:xfrm>
        </p:spPr>
        <p:txBody>
          <a:bodyPr>
            <a:normAutofit/>
          </a:bodyPr>
          <a:lstStyle/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b="1" dirty="0"/>
              <a:t>Bővítési anomália</a:t>
            </a:r>
            <a:r>
              <a:rPr lang="hu-HU" dirty="0"/>
              <a:t> </a:t>
            </a:r>
            <a:br>
              <a:rPr lang="hu-HU" dirty="0"/>
            </a:br>
            <a:r>
              <a:rPr lang="hu-HU" dirty="0"/>
              <a:t>ha egy rekord felvételekor a már korábban tárolásra került információkat is újra be kell vinni.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b="1" dirty="0"/>
              <a:t>Törlési anomália</a:t>
            </a:r>
            <a:br>
              <a:rPr lang="hu-HU" dirty="0"/>
            </a:br>
            <a:r>
              <a:rPr lang="hu-HU" dirty="0"/>
              <a:t>amikor az elem megszüntetésekor a nem hozzá tartozó információk is elvesznek.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b="1" dirty="0"/>
              <a:t>Módosítási anomália</a:t>
            </a:r>
            <a:r>
              <a:rPr lang="hu-HU" dirty="0"/>
              <a:t> </a:t>
            </a:r>
            <a:br>
              <a:rPr lang="hu-HU" dirty="0"/>
            </a:br>
            <a:r>
              <a:rPr lang="hu-HU" dirty="0"/>
              <a:t>amikor az elemi adat módosulásakor az adatbázisban az elemi adat összes előfordulási helyén el kell végezni a módosítást.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2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0" y="225425"/>
            <a:ext cx="9072563" cy="947738"/>
          </a:xfrm>
        </p:spPr>
        <p:txBody>
          <a:bodyPr>
            <a:spAutoFit/>
          </a:bodyPr>
          <a:lstStyle/>
          <a:p>
            <a:pPr lvl="0"/>
            <a:r>
              <a:rPr lang="hu-HU"/>
              <a:t>Tervezés lépései</a:t>
            </a: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lum/>
            <a:alphaModFix/>
          </a:blip>
          <a:srcRect/>
          <a:stretch>
            <a:fillRect/>
          </a:stretch>
        </p:blipFill>
        <p:spPr>
          <a:xfrm>
            <a:off x="1944000" y="1058039"/>
            <a:ext cx="6667200" cy="448596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0" y="225425"/>
            <a:ext cx="9072563" cy="947738"/>
          </a:xfrm>
        </p:spPr>
        <p:txBody>
          <a:bodyPr/>
          <a:lstStyle/>
          <a:p>
            <a:pPr lvl="0"/>
            <a:r>
              <a:rPr lang="hu-HU"/>
              <a:t>Követelményelemzés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0" y="1327150"/>
            <a:ext cx="9072563" cy="3287713"/>
          </a:xfrm>
        </p:spPr>
        <p:txBody>
          <a:bodyPr>
            <a:normAutofit lnSpcReduction="10000"/>
          </a:bodyPr>
          <a:lstStyle/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dirty="0"/>
              <a:t>Az első lépésben a megoldandó feladatot, az adatbázis célját, az alkalmazás rendeltetését határozzuk meg.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dirty="0"/>
              <a:t>Működési szabályzat tanulmányozása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dirty="0"/>
              <a:t>Vizsgáljuk meg az alkalmazási területet, hogyan oldják meg hagyományos eszközökkel a feladatot. Készítsünk „interjúkat” az adatbázis leendő </a:t>
            </a:r>
            <a:r>
              <a:rPr lang="hu-HU" dirty="0" err="1"/>
              <a:t>használóival</a:t>
            </a:r>
            <a:r>
              <a:rPr lang="hu-HU" dirty="0"/>
              <a:t>.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dirty="0"/>
              <a:t>Tanulmányozzuk, milyen adatokat kapnak a felhasználók, hogyan dolgozzák azokat fel, </a:t>
            </a:r>
            <a:r>
              <a:rPr lang="hu-HU" dirty="0" err="1"/>
              <a:t>gyűjtsük</a:t>
            </a:r>
            <a:r>
              <a:rPr lang="hu-HU" dirty="0"/>
              <a:t> össze az adatok felvételére jelenleg használt űrlapokat.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dirty="0"/>
              <a:t>Határozzuk meg, milyen információkhoz szeretnénk jutni az adatbázisból.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dirty="0"/>
              <a:t>Elemezzük a hasonló felépítésű és szerepű, működő adatbázisokat. Ezek alapján határozzuk meg, hogy milyen témákról, </a:t>
            </a:r>
            <a:r>
              <a:rPr lang="hu-HU" dirty="0" err="1"/>
              <a:t>egyedekről</a:t>
            </a:r>
            <a:r>
              <a:rPr lang="hu-HU" dirty="0"/>
              <a:t> kell adatokat tárolni, és konkrétan mely adatok azok, amelyeket tárolnunk kell.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0" y="225425"/>
            <a:ext cx="9072563" cy="947738"/>
          </a:xfrm>
        </p:spPr>
        <p:txBody>
          <a:bodyPr/>
          <a:lstStyle/>
          <a:p>
            <a:pPr lvl="0"/>
            <a:r>
              <a:rPr lang="hu-HU"/>
              <a:t>Egyedek, táblák meghatározása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0" y="1327150"/>
            <a:ext cx="9072563" cy="3287713"/>
          </a:xfrm>
        </p:spPr>
        <p:txBody>
          <a:bodyPr>
            <a:normAutofit/>
          </a:bodyPr>
          <a:lstStyle/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dirty="0"/>
              <a:t>Fizikailag az egyed tulajdonságait egy táblában tároljuk.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dirty="0"/>
              <a:t>Minden adatot csak egy táblában tároljunk, hogy később csak egy helyen kelljen frissítenünk azokat.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dirty="0"/>
              <a:t>Egy táblában csak egy adott témára vonatkozó információ legyen, így az egyes témákra vonatkozó adatokat egymástól függetlenül lehet törölni vagy megtartani.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0" y="74613"/>
            <a:ext cx="9072563" cy="1249362"/>
          </a:xfrm>
        </p:spPr>
        <p:txBody>
          <a:bodyPr/>
          <a:lstStyle/>
          <a:p>
            <a:pPr lvl="0"/>
            <a:r>
              <a:rPr lang="hu-HU"/>
              <a:t>Attribútumok, mezők meghatározása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0" y="1327150"/>
            <a:ext cx="9072563" cy="3287713"/>
          </a:xfrm>
        </p:spPr>
        <p:txBody>
          <a:bodyPr>
            <a:normAutofit/>
          </a:bodyPr>
          <a:lstStyle/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dirty="0"/>
              <a:t>minden szükséges adatot vegyünk fel,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dirty="0"/>
              <a:t>hagyjuk ki a származtatott vagy kalkulált adatokat,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dirty="0"/>
              <a:t>az összetett attribútumokat </a:t>
            </a:r>
            <a:r>
              <a:rPr lang="hu-HU" dirty="0" err="1"/>
              <a:t>bontsuk</a:t>
            </a:r>
            <a:r>
              <a:rPr lang="hu-HU" dirty="0"/>
              <a:t> fel egyszerű attribútumokra, azaz tároljuk az információt a legkisebb egységek szerint (</a:t>
            </a:r>
            <a:r>
              <a:rPr lang="hu-HU" i="1" dirty="0"/>
              <a:t>például külön a családnevet és a keresztnevet</a:t>
            </a:r>
            <a:r>
              <a:rPr lang="hu-HU" dirty="0"/>
              <a:t>).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3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0" y="225425"/>
            <a:ext cx="9072563" cy="947738"/>
          </a:xfrm>
        </p:spPr>
        <p:txBody>
          <a:bodyPr/>
          <a:lstStyle/>
          <a:p>
            <a:pPr lvl="0"/>
            <a:r>
              <a:rPr lang="hu-HU"/>
              <a:t>Az azonosítók meghatározása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0" y="1327150"/>
            <a:ext cx="9072563" cy="3287713"/>
          </a:xfrm>
        </p:spPr>
        <p:txBody>
          <a:bodyPr>
            <a:normAutofit fontScale="85000" lnSpcReduction="20000"/>
          </a:bodyPr>
          <a:lstStyle/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b="1" dirty="0"/>
              <a:t>Számláló típusú </a:t>
            </a:r>
            <a:br>
              <a:rPr lang="hu-HU" b="1" dirty="0"/>
            </a:br>
            <a:r>
              <a:rPr lang="hu-HU" dirty="0"/>
              <a:t>legegyszerűbb elsődleges kulcs. Ekkor egy Számláló típusú mezőt hozunk létre, amelyben az Access minden egyes új rekord számára egyedi sorszámot generál. A kulcs típusa, mérete befolyásolja az adatfeldolgozás sebességét. Szélsőségesen nagy kulcs megadása lassíthatja a program futását, a lekérdezések, szűrések végrehajtását.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b="1" dirty="0"/>
              <a:t>Egyetlen mezőből álló elsődleges kulcs </a:t>
            </a:r>
            <a:br>
              <a:rPr lang="hu-HU" b="1" dirty="0"/>
            </a:br>
            <a:r>
              <a:rPr lang="hu-HU" dirty="0"/>
              <a:t>Elsődleges kulcs nem számláló típusú - például tb-számot tartalmazó - mező is lehet, amennyiben az egyetlen ismétlődő értéket sem tartalmaz. Az elsődleges kulcs mezőbe az Access nem engedi ismétlődő adatok bevitelét. Amennyiben a táblában nincs egyedi értékeket tartalmazó mező, hozzunk létre Számláló típusú mezőt elsődleges kulcsként, vagy hozzunk létre több mezőből álló elsődleges kulcsot.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b="1" dirty="0"/>
              <a:t>Több mezőből álló elsődleges kulcs </a:t>
            </a:r>
            <a:br>
              <a:rPr lang="hu-HU" b="1" dirty="0"/>
            </a:br>
            <a:r>
              <a:rPr lang="hu-HU" dirty="0"/>
              <a:t>Összetett elsődleges kulcsot több mező felhasználásával képezünk. Erre akkor van szükség, ha egyetlen mező egyediségét sem lehet biztosítani.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b="1" dirty="0" err="1"/>
              <a:t>lsődleges</a:t>
            </a:r>
            <a:r>
              <a:rPr lang="hu-HU" b="1" dirty="0"/>
              <a:t> kulcs</a:t>
            </a:r>
            <a:br>
              <a:rPr lang="hu-HU" dirty="0"/>
            </a:br>
            <a:r>
              <a:rPr lang="hu-HU" dirty="0"/>
              <a:t>Ez a Ha nem tudjuk eldönteni, hogy több mezőből létrehozható-e a rekordok egyértelmű azonosítására alkalmas mezőkombináció, akkor inkább adjunk egy Számláló (</a:t>
            </a:r>
            <a:r>
              <a:rPr lang="hu-HU" dirty="0" err="1"/>
              <a:t>autoincrement</a:t>
            </a:r>
            <a:r>
              <a:rPr lang="hu-HU" dirty="0"/>
              <a:t>) típusú mezőt a táblához és azt adjuk meg elsődleges kulcsként.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720671" y="225425"/>
            <a:ext cx="8351892" cy="947738"/>
          </a:xfrm>
        </p:spPr>
        <p:txBody>
          <a:bodyPr/>
          <a:lstStyle/>
          <a:p>
            <a:pPr lvl="0"/>
            <a:r>
              <a:rPr lang="hu-HU" dirty="0"/>
              <a:t>Fájlkezelés nehézségei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720671" y="1327150"/>
            <a:ext cx="8351892" cy="3287713"/>
          </a:xfrm>
        </p:spPr>
        <p:txBody>
          <a:bodyPr>
            <a:norm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hu-HU" dirty="0"/>
              <a:t>Operációs rendszer függő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 dirty="0"/>
              <a:t>Csak írás-olvasás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 dirty="0"/>
              <a:t>Adatösszefüggések tárolása nem támogatott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 dirty="0"/>
              <a:t>Sérülés elleni védelem operációs rendszer szintű (nincs!)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 dirty="0"/>
              <a:t>Hozzáférés szabályozás nem megoldható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 dirty="0"/>
              <a:t>Konkurens hozzáférés nem támogatott</a:t>
            </a:r>
          </a:p>
          <a:p>
            <a:pPr lvl="0">
              <a:buSzPct val="45000"/>
              <a:buFont typeface="StarSymbol"/>
              <a:buChar char="●"/>
            </a:pPr>
            <a:endParaRPr lang="hu-H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u-HU" dirty="0"/>
              <a:t>Normalizálás lépései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5080390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Feladat meghatározás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hu-HU" dirty="0"/>
              <a:t>Cél az autó tulajdonosok kapcsolattartási adatainak a nyilvántartása</a:t>
            </a:r>
          </a:p>
        </p:txBody>
      </p:sp>
    </p:spTree>
    <p:extLst>
      <p:ext uri="{BB962C8B-B14F-4D97-AF65-F5344CB8AC3E}">
        <p14:creationId xmlns:p14="http://schemas.microsoft.com/office/powerpoint/2010/main" val="344024126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Nulladik</a:t>
            </a:r>
            <a:r>
              <a:rPr lang="hu-HU" dirty="0"/>
              <a:t> normál forma (0NF)</a:t>
            </a: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2809868"/>
              </p:ext>
            </p:extLst>
          </p:nvPr>
        </p:nvGraphicFramePr>
        <p:xfrm>
          <a:off x="1194229" y="1621700"/>
          <a:ext cx="8041421" cy="334035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2309">
                  <a:extLst>
                    <a:ext uri="{9D8B030D-6E8A-4147-A177-3AD203B41FA5}">
                      <a16:colId xmlns:a16="http://schemas.microsoft.com/office/drawing/2014/main" val="1450690276"/>
                    </a:ext>
                  </a:extLst>
                </a:gridCol>
                <a:gridCol w="1509137">
                  <a:extLst>
                    <a:ext uri="{9D8B030D-6E8A-4147-A177-3AD203B41FA5}">
                      <a16:colId xmlns:a16="http://schemas.microsoft.com/office/drawing/2014/main" val="3355101976"/>
                    </a:ext>
                  </a:extLst>
                </a:gridCol>
                <a:gridCol w="2825246">
                  <a:extLst>
                    <a:ext uri="{9D8B030D-6E8A-4147-A177-3AD203B41FA5}">
                      <a16:colId xmlns:a16="http://schemas.microsoft.com/office/drawing/2014/main" val="2721155717"/>
                    </a:ext>
                  </a:extLst>
                </a:gridCol>
                <a:gridCol w="1250303">
                  <a:extLst>
                    <a:ext uri="{9D8B030D-6E8A-4147-A177-3AD203B41FA5}">
                      <a16:colId xmlns:a16="http://schemas.microsoft.com/office/drawing/2014/main" val="2510684873"/>
                    </a:ext>
                  </a:extLst>
                </a:gridCol>
                <a:gridCol w="1614426">
                  <a:extLst>
                    <a:ext uri="{9D8B030D-6E8A-4147-A177-3AD203B41FA5}">
                      <a16:colId xmlns:a16="http://schemas.microsoft.com/office/drawing/2014/main" val="1466704921"/>
                    </a:ext>
                  </a:extLst>
                </a:gridCol>
              </a:tblGrid>
              <a:tr h="47719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Rendszam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 err="1">
                          <a:effectLst/>
                        </a:rPr>
                        <a:t>Tulajdonos_neve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cím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Telefon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 err="1">
                          <a:effectLst/>
                        </a:rPr>
                        <a:t>Elerhetoseg_ideje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7517095"/>
                  </a:ext>
                </a:extLst>
              </a:tr>
              <a:tr h="477193"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0630-555-7891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10:00-20:00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2815354"/>
                  </a:ext>
                </a:extLst>
              </a:tr>
              <a:tr h="47719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ABC-123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Nagy János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3100 Hatvan, Ötvenkilenc utca 95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0620-555-1234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8:00-18:00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29392708"/>
                  </a:ext>
                </a:extLst>
              </a:tr>
              <a:tr h="47719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ASO-736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Kovács Krisztina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effectLst/>
                        </a:rPr>
                        <a:t>3300 Eger, Lovacska út 5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0670-555-7777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06:00-15:00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80341776"/>
                  </a:ext>
                </a:extLst>
              </a:tr>
              <a:tr h="47719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ASO-737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Kovács Zénó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v-SE" sz="1400" u="none" strike="noStrike" dirty="0">
                          <a:effectLst/>
                        </a:rPr>
                        <a:t>3300 Eger, Lovacska út 5</a:t>
                      </a:r>
                      <a:endParaRPr lang="sv-SE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0670-555-7777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06:00-15:00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8612568"/>
                  </a:ext>
                </a:extLst>
              </a:tr>
              <a:tr h="47719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HAM-810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Nagy Jánosné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1094 Budapest, Totó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0620-555-6660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04:00-14:59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7895946"/>
                  </a:ext>
                </a:extLst>
              </a:tr>
              <a:tr h="47719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PUK-100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Nagy János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1400" u="none" strike="noStrike">
                          <a:effectLst/>
                        </a:rPr>
                        <a:t>1031 Budapest, Totó utca 69</a:t>
                      </a:r>
                      <a:endParaRPr lang="pl-PL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0620-555-6661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05:00-15:59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22168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221658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Első normálforma(1NF)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Első normálformás adatbázist úgy alakítunk ki, hogy az egyedeinket egyedtípusokba, tulajdonságaikat tulajdonságtípusokba rendezzük, tárolásukra pedig olyan táblákat készítünk, amelyekre igazak a relációs adatmodell feltételei.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dirty="0"/>
              <a:t>   Minden rekord (sor) különbözik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dirty="0"/>
              <a:t>   Rekordonként megegyezik a mezők (oszlop) száma, és sorrendje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dirty="0"/>
              <a:t>   Nincsenek többértékű mezők (oszlop).</a:t>
            </a:r>
          </a:p>
          <a:p>
            <a:r>
              <a:rPr lang="hu-HU" dirty="0"/>
              <a:t>Azok táblák, amelyek nem elégítik ki a relációs adatmodell valamelyik feltételét, </a:t>
            </a:r>
            <a:r>
              <a:rPr lang="hu-HU" dirty="0" err="1"/>
              <a:t>nulladik</a:t>
            </a:r>
            <a:r>
              <a:rPr lang="hu-HU" dirty="0"/>
              <a:t> normálformában vannak (0.NF) 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3871781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Első </a:t>
            </a:r>
            <a:r>
              <a:rPr lang="hu-HU" dirty="0" err="1"/>
              <a:t>normá</a:t>
            </a:r>
            <a:r>
              <a:rPr lang="hu-HU" dirty="0"/>
              <a:t> forma (1NF)</a:t>
            </a:r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54247098"/>
              </p:ext>
            </p:extLst>
          </p:nvPr>
        </p:nvGraphicFramePr>
        <p:xfrm>
          <a:off x="693043" y="1397996"/>
          <a:ext cx="8694539" cy="378641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85748">
                  <a:extLst>
                    <a:ext uri="{9D8B030D-6E8A-4147-A177-3AD203B41FA5}">
                      <a16:colId xmlns:a16="http://schemas.microsoft.com/office/drawing/2014/main" val="1097778877"/>
                    </a:ext>
                  </a:extLst>
                </a:gridCol>
                <a:gridCol w="1437252">
                  <a:extLst>
                    <a:ext uri="{9D8B030D-6E8A-4147-A177-3AD203B41FA5}">
                      <a16:colId xmlns:a16="http://schemas.microsoft.com/office/drawing/2014/main" val="2814337270"/>
                    </a:ext>
                  </a:extLst>
                </a:gridCol>
                <a:gridCol w="1186569">
                  <a:extLst>
                    <a:ext uri="{9D8B030D-6E8A-4147-A177-3AD203B41FA5}">
                      <a16:colId xmlns:a16="http://schemas.microsoft.com/office/drawing/2014/main" val="995131230"/>
                    </a:ext>
                  </a:extLst>
                </a:gridCol>
                <a:gridCol w="818899">
                  <a:extLst>
                    <a:ext uri="{9D8B030D-6E8A-4147-A177-3AD203B41FA5}">
                      <a16:colId xmlns:a16="http://schemas.microsoft.com/office/drawing/2014/main" val="1061535599"/>
                    </a:ext>
                  </a:extLst>
                </a:gridCol>
                <a:gridCol w="1637799">
                  <a:extLst>
                    <a:ext uri="{9D8B030D-6E8A-4147-A177-3AD203B41FA5}">
                      <a16:colId xmlns:a16="http://schemas.microsoft.com/office/drawing/2014/main" val="3469382226"/>
                    </a:ext>
                  </a:extLst>
                </a:gridCol>
                <a:gridCol w="1190746">
                  <a:extLst>
                    <a:ext uri="{9D8B030D-6E8A-4147-A177-3AD203B41FA5}">
                      <a16:colId xmlns:a16="http://schemas.microsoft.com/office/drawing/2014/main" val="1635099478"/>
                    </a:ext>
                  </a:extLst>
                </a:gridCol>
                <a:gridCol w="1537526">
                  <a:extLst>
                    <a:ext uri="{9D8B030D-6E8A-4147-A177-3AD203B41FA5}">
                      <a16:colId xmlns:a16="http://schemas.microsoft.com/office/drawing/2014/main" val="1311814097"/>
                    </a:ext>
                  </a:extLst>
                </a:gridCol>
              </a:tblGrid>
              <a:tr h="54091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Rendszam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 err="1">
                          <a:effectLst/>
                        </a:rPr>
                        <a:t>Tulajdonos_neve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 err="1">
                          <a:effectLst/>
                        </a:rPr>
                        <a:t>Iranyito_szam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Varos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Utca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Telefon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 err="1">
                          <a:effectLst/>
                        </a:rPr>
                        <a:t>Elerhetoseg_ideje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91611095"/>
                  </a:ext>
                </a:extLst>
              </a:tr>
              <a:tr h="54091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ABC-123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Nagy János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3100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Hatvan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Ötvenkilenc utca 95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0620-555-1234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8:00-18:00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3072"/>
                  </a:ext>
                </a:extLst>
              </a:tr>
              <a:tr h="54091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ABC-123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Nagy János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3100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Hatvan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Ötvenkilenc utca 95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0630-555-7891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10:00-20:00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824607"/>
                  </a:ext>
                </a:extLst>
              </a:tr>
              <a:tr h="54091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ASO-736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Kovács Krisztina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3300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Eger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Lovacska út 5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0670-555-7777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06:00-15:00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7303159"/>
                  </a:ext>
                </a:extLst>
              </a:tr>
              <a:tr h="54091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ASO-737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Kovács Zénó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3300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Eger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Lovacska út 5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0670-555-7777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06:00-15:00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9418675"/>
                  </a:ext>
                </a:extLst>
              </a:tr>
              <a:tr h="54091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HAM-810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Nagy Jánosné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1094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Budapest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Totó utca 69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0620-555-6660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04:00-14:59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2795764"/>
                  </a:ext>
                </a:extLst>
              </a:tr>
              <a:tr h="540917"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PUK-100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Nagy János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1094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>
                          <a:effectLst/>
                        </a:rPr>
                        <a:t>Budapest</a:t>
                      </a:r>
                      <a:endParaRPr lang="hu-HU" sz="1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Totó utca 69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0620-555-6661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400" u="none" strike="noStrike" dirty="0">
                          <a:effectLst/>
                        </a:rPr>
                        <a:t>05:00-15:59</a:t>
                      </a:r>
                      <a:endParaRPr lang="hu-H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49199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111822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Második normálforma (2NF)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A 2NF feltétele, hogy adatbázisunk minden táblája legalább 1NF-ben legyen és a táblákban ne legyenek részleges funkcionális függések. </a:t>
            </a:r>
          </a:p>
          <a:p>
            <a:r>
              <a:rPr lang="hu-HU" dirty="0"/>
              <a:t>Kapcsoló tábla segítségével az 1-nél több kulccsal rendelkező mezők külön táblára bonthatók.</a:t>
            </a:r>
          </a:p>
        </p:txBody>
      </p:sp>
    </p:spTree>
    <p:extLst>
      <p:ext uri="{BB962C8B-B14F-4D97-AF65-F5344CB8AC3E}">
        <p14:creationId xmlns:p14="http://schemas.microsoft.com/office/powerpoint/2010/main" val="20605701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Funkcionális függés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/>
              <a:t>Funkcionális függésről akkor beszélünk, ha egy tábla valamelyik mezőjében lévő érték meghatározza egy másik mező értékét. </a:t>
            </a:r>
            <a:br>
              <a:rPr lang="hu-HU" dirty="0"/>
            </a:br>
            <a:r>
              <a:rPr lang="hu-HU" dirty="0"/>
              <a:t>(Pl.: </a:t>
            </a:r>
            <a:r>
              <a:rPr lang="hu-HU" dirty="0" err="1"/>
              <a:t>id</a:t>
            </a:r>
            <a:r>
              <a:rPr lang="hu-HU" dirty="0"/>
              <a:t>, rendszám, személyigazolvány szám, tajszám, adószám stb.)</a:t>
            </a:r>
          </a:p>
        </p:txBody>
      </p:sp>
    </p:spTree>
    <p:extLst>
      <p:ext uri="{BB962C8B-B14F-4D97-AF65-F5344CB8AC3E}">
        <p14:creationId xmlns:p14="http://schemas.microsoft.com/office/powerpoint/2010/main" val="356726878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Teljes funkcionális függés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 funkcionális függés kiterjesztése a teljes funkcionális függés. Amikor egy adatbázist "normalizálunk", arra törekszünk, hogy minden táblában teljes funkcionális függések legyenek.</a:t>
            </a:r>
          </a:p>
          <a:p>
            <a:r>
              <a:rPr lang="hu-HU" dirty="0"/>
              <a:t>A teljes funkcionális függésnek 3 feltétele van: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   Egy tábla minden nem kulcs mezője </a:t>
            </a:r>
            <a:r>
              <a:rPr lang="hu-HU" dirty="0" err="1"/>
              <a:t>függjön</a:t>
            </a:r>
            <a:r>
              <a:rPr lang="hu-HU" dirty="0"/>
              <a:t> a kulcstól,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   Minden, nem kulcs mező csak a kulcstól </a:t>
            </a:r>
            <a:r>
              <a:rPr lang="hu-HU" dirty="0" err="1"/>
              <a:t>függjön</a:t>
            </a:r>
            <a:r>
              <a:rPr lang="hu-HU" dirty="0"/>
              <a:t>,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hu-HU" dirty="0"/>
              <a:t>    Összetett kulcs esetén, minden nem kulcs mező </a:t>
            </a:r>
            <a:r>
              <a:rPr lang="hu-HU" dirty="0" err="1"/>
              <a:t>függjön</a:t>
            </a:r>
            <a:r>
              <a:rPr lang="hu-HU" dirty="0"/>
              <a:t> a kulcs minden elemétől!</a:t>
            </a:r>
          </a:p>
        </p:txBody>
      </p:sp>
    </p:spTree>
    <p:extLst>
      <p:ext uri="{BB962C8B-B14F-4D97-AF65-F5344CB8AC3E}">
        <p14:creationId xmlns:p14="http://schemas.microsoft.com/office/powerpoint/2010/main" val="51022374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Részleges funkcionális függés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Részleges funkcionális függés a teljes funkcionális függés egyik akadálya. Akkor fordulhat elő egy táblában, ha abban van összetett kulcs és nem teljesül a teljes funkcionális függés </a:t>
            </a:r>
          </a:p>
          <a:p>
            <a:r>
              <a:rPr lang="hu-HU" dirty="0"/>
              <a:t>(PL.: Egy személyhez több telefonszám, elérhetőség is tartozhat ami gondot okoz, mivel minden egyes sor beszúrásával az adott személy egyedi kulcsa (rendszám) ismétlődne ami nem lehetséges. Megoldás: Kapcsoló tábla létrehozása, és a kulcs értékek külön táblába rakása.)</a:t>
            </a:r>
          </a:p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11117545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2. NF</a:t>
            </a:r>
          </a:p>
        </p:txBody>
      </p:sp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78709582"/>
              </p:ext>
            </p:extLst>
          </p:nvPr>
        </p:nvGraphicFramePr>
        <p:xfrm>
          <a:off x="693043" y="1397992"/>
          <a:ext cx="8694539" cy="3862031"/>
        </p:xfrm>
        <a:graphic>
          <a:graphicData uri="http://schemas.openxmlformats.org/drawingml/2006/table">
            <a:tbl>
              <a:tblPr/>
              <a:tblGrid>
                <a:gridCol w="1558456">
                  <a:extLst>
                    <a:ext uri="{9D8B030D-6E8A-4147-A177-3AD203B41FA5}">
                      <a16:colId xmlns:a16="http://schemas.microsoft.com/office/drawing/2014/main" val="1688334221"/>
                    </a:ext>
                  </a:extLst>
                </a:gridCol>
                <a:gridCol w="1881082">
                  <a:extLst>
                    <a:ext uri="{9D8B030D-6E8A-4147-A177-3AD203B41FA5}">
                      <a16:colId xmlns:a16="http://schemas.microsoft.com/office/drawing/2014/main" val="150134290"/>
                    </a:ext>
                  </a:extLst>
                </a:gridCol>
                <a:gridCol w="1552987">
                  <a:extLst>
                    <a:ext uri="{9D8B030D-6E8A-4147-A177-3AD203B41FA5}">
                      <a16:colId xmlns:a16="http://schemas.microsoft.com/office/drawing/2014/main" val="3254865277"/>
                    </a:ext>
                  </a:extLst>
                </a:gridCol>
                <a:gridCol w="1558456">
                  <a:extLst>
                    <a:ext uri="{9D8B030D-6E8A-4147-A177-3AD203B41FA5}">
                      <a16:colId xmlns:a16="http://schemas.microsoft.com/office/drawing/2014/main" val="724938367"/>
                    </a:ext>
                  </a:extLst>
                </a:gridCol>
                <a:gridCol w="2143558">
                  <a:extLst>
                    <a:ext uri="{9D8B030D-6E8A-4147-A177-3AD203B41FA5}">
                      <a16:colId xmlns:a16="http://schemas.microsoft.com/office/drawing/2014/main" val="1816362836"/>
                    </a:ext>
                  </a:extLst>
                </a:gridCol>
              </a:tblGrid>
              <a:tr h="254081">
                <a:tc>
                  <a:txBody>
                    <a:bodyPr/>
                    <a:lstStyle/>
                    <a:p>
                      <a:pPr algn="ctr" fontAlgn="b"/>
                      <a:r>
                        <a:rPr lang="hu-H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Rendszam</a:t>
                      </a: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Tulajdonos_neve</a:t>
                      </a:r>
                      <a:endParaRPr lang="hu-HU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Iranyito_szam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Varos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3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utca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16431653"/>
                  </a:ext>
                </a:extLst>
              </a:tr>
              <a:tr h="254081"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ABC-123</a:t>
                      </a: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Nagy János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3100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Hatvan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Ötvenkilenc utca 95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65238249"/>
                  </a:ext>
                </a:extLst>
              </a:tr>
              <a:tr h="254081"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ASO-736</a:t>
                      </a: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Kovács Krisztina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3300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Eger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Lovacska út 5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22310231"/>
                  </a:ext>
                </a:extLst>
              </a:tr>
              <a:tr h="254081"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ASO-737</a:t>
                      </a: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Kovács Zénó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3300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Eger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Lavacska út 5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74774885"/>
                  </a:ext>
                </a:extLst>
              </a:tr>
              <a:tr h="254081"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HAM-810</a:t>
                      </a: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Nagy Jánosné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1094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Budapest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Totó utca 69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70986769"/>
                  </a:ext>
                </a:extLst>
              </a:tr>
              <a:tr h="266785"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PUK-100</a:t>
                      </a: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Nagy János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1094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Budapest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Totó utca 69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799960"/>
                  </a:ext>
                </a:extLst>
              </a:tr>
              <a:tr h="254081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02465010"/>
                  </a:ext>
                </a:extLst>
              </a:tr>
              <a:tr h="266785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3354160"/>
                  </a:ext>
                </a:extLst>
              </a:tr>
              <a:tr h="254081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Rendszam</a:t>
                      </a: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Telefonszam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13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Szam</a:t>
                      </a: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hu-HU" sz="13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Elerhetoseg_ideje</a:t>
                      </a:r>
                      <a:endParaRPr lang="hu-HU" sz="13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64636685"/>
                  </a:ext>
                </a:extLst>
              </a:tr>
              <a:tr h="254081"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ABC-123</a:t>
                      </a: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0620-555-1234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0620-555-1234</a:t>
                      </a: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8:00-18:00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16657556"/>
                  </a:ext>
                </a:extLst>
              </a:tr>
              <a:tr h="254081"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ABC-123</a:t>
                      </a: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0630-555-7891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0620-555-6660</a:t>
                      </a: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04:00-14:59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2560968"/>
                  </a:ext>
                </a:extLst>
              </a:tr>
              <a:tr h="254081"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ASO-736</a:t>
                      </a: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0670-555-7777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0620-555-6661</a:t>
                      </a: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05:00-15:59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7065513"/>
                  </a:ext>
                </a:extLst>
              </a:tr>
              <a:tr h="254081"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ASO-737</a:t>
                      </a: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0670-555-7777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0630-555-7891</a:t>
                      </a: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10:00-20:00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36165482"/>
                  </a:ext>
                </a:extLst>
              </a:tr>
              <a:tr h="266785"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HAM-810</a:t>
                      </a: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0620-555-6660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0670-555-7777</a:t>
                      </a: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06:00-15:00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42875983"/>
                  </a:ext>
                </a:extLst>
              </a:tr>
              <a:tr h="266785"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PUK-100</a:t>
                      </a: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0620-555-6661</a:t>
                      </a:r>
                    </a:p>
                  </a:txBody>
                  <a:tcPr marL="7875" marR="7875" marT="787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43486515"/>
                  </a:ext>
                </a:extLst>
              </a:tr>
            </a:tbl>
          </a:graphicData>
        </a:graphic>
      </p:graphicFrame>
      <p:sp>
        <p:nvSpPr>
          <p:cNvPr id="7" name="Vonalas buborék 1 6"/>
          <p:cNvSpPr/>
          <p:nvPr/>
        </p:nvSpPr>
        <p:spPr>
          <a:xfrm>
            <a:off x="5918767" y="475329"/>
            <a:ext cx="2192536" cy="756047"/>
          </a:xfrm>
          <a:prstGeom prst="borderCallout1">
            <a:avLst>
              <a:gd name="adj1" fmla="val 48750"/>
              <a:gd name="adj2" fmla="val -451"/>
              <a:gd name="adj3" fmla="val 235357"/>
              <a:gd name="adj4" fmla="val -6493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88"/>
              <a:t>tulajdonosok</a:t>
            </a:r>
          </a:p>
        </p:txBody>
      </p:sp>
      <p:sp>
        <p:nvSpPr>
          <p:cNvPr id="8" name="Vonalas buborék 1 7"/>
          <p:cNvSpPr/>
          <p:nvPr/>
        </p:nvSpPr>
        <p:spPr>
          <a:xfrm>
            <a:off x="2678565" y="2975727"/>
            <a:ext cx="2840576" cy="506551"/>
          </a:xfrm>
          <a:prstGeom prst="borderCallout1">
            <a:avLst>
              <a:gd name="adj1" fmla="val 48601"/>
              <a:gd name="adj2" fmla="val -1869"/>
              <a:gd name="adj3" fmla="val 272415"/>
              <a:gd name="adj4" fmla="val -2274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88" dirty="0" err="1"/>
              <a:t>rendszamhoz_tartozo_telefon</a:t>
            </a:r>
            <a:endParaRPr lang="hu-HU" sz="1488" dirty="0"/>
          </a:p>
        </p:txBody>
      </p:sp>
      <p:sp>
        <p:nvSpPr>
          <p:cNvPr id="9" name="Vonalas buborék 2 8"/>
          <p:cNvSpPr/>
          <p:nvPr/>
        </p:nvSpPr>
        <p:spPr>
          <a:xfrm>
            <a:off x="8014096" y="2965175"/>
            <a:ext cx="1576898" cy="506551"/>
          </a:xfrm>
          <a:prstGeom prst="borderCallout2">
            <a:avLst>
              <a:gd name="adj1" fmla="val 48601"/>
              <a:gd name="adj2" fmla="val -114"/>
              <a:gd name="adj3" fmla="val 84849"/>
              <a:gd name="adj4" fmla="val -11187"/>
              <a:gd name="adj5" fmla="val 214845"/>
              <a:gd name="adj6" fmla="val -4461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88"/>
              <a:t>telefonok</a:t>
            </a:r>
          </a:p>
        </p:txBody>
      </p:sp>
    </p:spTree>
    <p:extLst>
      <p:ext uri="{BB962C8B-B14F-4D97-AF65-F5344CB8AC3E}">
        <p14:creationId xmlns:p14="http://schemas.microsoft.com/office/powerpoint/2010/main" val="10521849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1022888" y="225425"/>
            <a:ext cx="8049675" cy="947738"/>
          </a:xfrm>
        </p:spPr>
        <p:txBody>
          <a:bodyPr/>
          <a:lstStyle/>
          <a:p>
            <a:pPr lvl="0"/>
            <a:r>
              <a:rPr lang="hu-HU" dirty="0"/>
              <a:t>DBMS célok, elvárások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1022888" y="1327150"/>
            <a:ext cx="8049675" cy="3287713"/>
          </a:xfrm>
        </p:spPr>
        <p:txBody>
          <a:bodyPr>
            <a:normAutofit/>
          </a:bodyPr>
          <a:lstStyle/>
          <a:p>
            <a:pPr lvl="0">
              <a:buSzPct val="45000"/>
              <a:buFont typeface="StarSymbol"/>
              <a:buChar char="●"/>
            </a:pPr>
            <a:r>
              <a:rPr lang="hu-HU" dirty="0"/>
              <a:t>Adatok összefüggésekkel együtt való tárolása (modell szerint)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 dirty="0"/>
              <a:t>Egységes hozzáférési felület (SQL)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 dirty="0"/>
              <a:t>Biztonságos tárolás, adatvesztés kizárása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 dirty="0"/>
              <a:t>Konkurens hozzáférés biztosítása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 dirty="0"/>
              <a:t>Nagy adatmennyiség (korlátlan)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 dirty="0"/>
              <a:t>Helytakarékos tárolás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 dirty="0"/>
              <a:t>Adatműveletek (beszúrás, törlés, módosítás, keresés) támogatása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Harmadik normálforma (3NF)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u-HU" dirty="0"/>
              <a:t>A 3NF feltétele, hogy adatbázisunk minden táblája legalább 2NF-ben legyen és a táblákban ne legyenek tranzitív függések</a:t>
            </a:r>
          </a:p>
          <a:p>
            <a:r>
              <a:rPr lang="hu-HU" dirty="0"/>
              <a:t>Minden tranzitív függést tartalmazó táblából két táblát csinálunk. Új táblába kerülnek a tranzitív függésben lévő mezők, azzal a tranzitív kulcs mezővel együtt, amelytől a kulcson kívül függnek. Az új táblában a tranzitív kulcs mező lesz az azonosító. </a:t>
            </a:r>
          </a:p>
          <a:p>
            <a:r>
              <a:rPr lang="hu-HU" dirty="0"/>
              <a:t>(PL.: Egy személy rendszáma meghatározza a lakóhelyét; de a lakóhely városát az irányítószám is meghatározza nem csak a rendszám)</a:t>
            </a:r>
          </a:p>
        </p:txBody>
      </p:sp>
    </p:spTree>
    <p:extLst>
      <p:ext uri="{BB962C8B-B14F-4D97-AF65-F5344CB8AC3E}">
        <p14:creationId xmlns:p14="http://schemas.microsoft.com/office/powerpoint/2010/main" val="351841735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3. NF</a:t>
            </a:r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88558598"/>
              </p:ext>
            </p:extLst>
          </p:nvPr>
        </p:nvGraphicFramePr>
        <p:xfrm>
          <a:off x="1090867" y="1630998"/>
          <a:ext cx="8068101" cy="3542620"/>
        </p:xfrm>
        <a:graphic>
          <a:graphicData uri="http://schemas.openxmlformats.org/drawingml/2006/table">
            <a:tbl>
              <a:tblPr/>
              <a:tblGrid>
                <a:gridCol w="862115">
                  <a:extLst>
                    <a:ext uri="{9D8B030D-6E8A-4147-A177-3AD203B41FA5}">
                      <a16:colId xmlns:a16="http://schemas.microsoft.com/office/drawing/2014/main" val="749769174"/>
                    </a:ext>
                  </a:extLst>
                </a:gridCol>
                <a:gridCol w="1398905">
                  <a:extLst>
                    <a:ext uri="{9D8B030D-6E8A-4147-A177-3AD203B41FA5}">
                      <a16:colId xmlns:a16="http://schemas.microsoft.com/office/drawing/2014/main" val="4133557559"/>
                    </a:ext>
                  </a:extLst>
                </a:gridCol>
                <a:gridCol w="1154910">
                  <a:extLst>
                    <a:ext uri="{9D8B030D-6E8A-4147-A177-3AD203B41FA5}">
                      <a16:colId xmlns:a16="http://schemas.microsoft.com/office/drawing/2014/main" val="2445774577"/>
                    </a:ext>
                  </a:extLst>
                </a:gridCol>
                <a:gridCol w="1594101">
                  <a:extLst>
                    <a:ext uri="{9D8B030D-6E8A-4147-A177-3AD203B41FA5}">
                      <a16:colId xmlns:a16="http://schemas.microsoft.com/office/drawing/2014/main" val="2624434428"/>
                    </a:ext>
                  </a:extLst>
                </a:gridCol>
                <a:gridCol w="1496502">
                  <a:extLst>
                    <a:ext uri="{9D8B030D-6E8A-4147-A177-3AD203B41FA5}">
                      <a16:colId xmlns:a16="http://schemas.microsoft.com/office/drawing/2014/main" val="517722040"/>
                    </a:ext>
                  </a:extLst>
                </a:gridCol>
                <a:gridCol w="780784">
                  <a:extLst>
                    <a:ext uri="{9D8B030D-6E8A-4147-A177-3AD203B41FA5}">
                      <a16:colId xmlns:a16="http://schemas.microsoft.com/office/drawing/2014/main" val="749335615"/>
                    </a:ext>
                  </a:extLst>
                </a:gridCol>
                <a:gridCol w="780784">
                  <a:extLst>
                    <a:ext uri="{9D8B030D-6E8A-4147-A177-3AD203B41FA5}">
                      <a16:colId xmlns:a16="http://schemas.microsoft.com/office/drawing/2014/main" val="2950678885"/>
                    </a:ext>
                  </a:extLst>
                </a:gridCol>
              </a:tblGrid>
              <a:tr h="425773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Rendszam</a:t>
                      </a: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Tulajdonos_neve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Iranyito_szam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Utca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hu-HU" sz="1200" b="0" i="0" u="none" strike="noStrike" kern="1200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Iranyitoszam</a:t>
                      </a:r>
                      <a:endParaRPr lang="hu-HU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Varos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7798825"/>
                  </a:ext>
                </a:extLst>
              </a:tr>
              <a:tr h="235234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ABC-123</a:t>
                      </a: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Nagy János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3100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Ötvenkilenc utca 95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1094</a:t>
                      </a: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Budapest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5278289"/>
                  </a:ext>
                </a:extLst>
              </a:tr>
              <a:tr h="235234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ASO-736</a:t>
                      </a: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Kovács Krisztina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3300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Lovacska út 5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3100</a:t>
                      </a: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Hatvan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48034896"/>
                  </a:ext>
                </a:extLst>
              </a:tr>
              <a:tr h="246995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ASO-737</a:t>
                      </a: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Kovács Zénó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3300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Lovacska út 5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hu-HU" sz="1200" b="0" i="0" u="none" strike="noStrike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3300</a:t>
                      </a: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457200" rtl="0" eaLnBrk="1" fontAlgn="b" latinLnBrk="0" hangingPunct="1"/>
                      <a:r>
                        <a:rPr lang="hu-HU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+mn-ea"/>
                          <a:cs typeface="+mn-cs"/>
                        </a:rPr>
                        <a:t>Eger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40169182"/>
                  </a:ext>
                </a:extLst>
              </a:tr>
              <a:tr h="235234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HAM-810</a:t>
                      </a: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Nagy Jánosné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1094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Totó utca 69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84211938"/>
                  </a:ext>
                </a:extLst>
              </a:tr>
              <a:tr h="246995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PUK-100</a:t>
                      </a: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Nagy János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1094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Totó utca 69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71747625"/>
                  </a:ext>
                </a:extLst>
              </a:tr>
              <a:tr h="246995"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87326313"/>
                  </a:ext>
                </a:extLst>
              </a:tr>
              <a:tr h="235234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Rendszam</a:t>
                      </a: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Telefonszam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Szam</a:t>
                      </a: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Elerhetoseg_ideje</a:t>
                      </a:r>
                      <a:endParaRPr lang="hu-HU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948466"/>
                  </a:ext>
                </a:extLst>
              </a:tr>
              <a:tr h="235234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ABC-123</a:t>
                      </a: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0620-555-1234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0620-555-1234</a:t>
                      </a: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8:00-18:00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09047839"/>
                  </a:ext>
                </a:extLst>
              </a:tr>
              <a:tr h="235234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ABC-123</a:t>
                      </a: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0630-555-7891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0620-555-6660</a:t>
                      </a: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04:00-14:59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39428897"/>
                  </a:ext>
                </a:extLst>
              </a:tr>
              <a:tr h="235234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ASO-736</a:t>
                      </a: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0670-555-7777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0620-555-6661</a:t>
                      </a: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05:00-15:59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75319300"/>
                  </a:ext>
                </a:extLst>
              </a:tr>
              <a:tr h="235234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ASO-737</a:t>
                      </a: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0670-555-7777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0630-555-7891</a:t>
                      </a: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10:00-20:00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1150859"/>
                  </a:ext>
                </a:extLst>
              </a:tr>
              <a:tr h="246995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HAM-810</a:t>
                      </a: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0620-555-6660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0670-555-7777</a:t>
                      </a: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06:00-15:00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1538096"/>
                  </a:ext>
                </a:extLst>
              </a:tr>
              <a:tr h="246995"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PUK-100</a:t>
                      </a:r>
                    </a:p>
                  </a:txBody>
                  <a:tcPr marL="7875" marR="7875" marT="787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hu-H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0620-555-6661</a:t>
                      </a:r>
                    </a:p>
                  </a:txBody>
                  <a:tcPr marL="7875" marR="7875" marT="7875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hu-HU" sz="9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875" marR="7875" marT="787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96831928"/>
                  </a:ext>
                </a:extLst>
              </a:tr>
            </a:tbl>
          </a:graphicData>
        </a:graphic>
      </p:graphicFrame>
      <p:sp>
        <p:nvSpPr>
          <p:cNvPr id="4" name="Vonalas buborék 1 3"/>
          <p:cNvSpPr/>
          <p:nvPr/>
        </p:nvSpPr>
        <p:spPr>
          <a:xfrm>
            <a:off x="3781216" y="1184784"/>
            <a:ext cx="2192536" cy="399083"/>
          </a:xfrm>
          <a:prstGeom prst="borderCallout1">
            <a:avLst>
              <a:gd name="adj1" fmla="val 48750"/>
              <a:gd name="adj2" fmla="val -451"/>
              <a:gd name="adj3" fmla="val 322807"/>
              <a:gd name="adj4" fmla="val -1665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88"/>
              <a:t>tulajdonosok</a:t>
            </a:r>
          </a:p>
        </p:txBody>
      </p:sp>
      <p:sp>
        <p:nvSpPr>
          <p:cNvPr id="6" name="Vonalas buborék 1 5"/>
          <p:cNvSpPr/>
          <p:nvPr/>
        </p:nvSpPr>
        <p:spPr>
          <a:xfrm>
            <a:off x="8516082" y="847464"/>
            <a:ext cx="1285770" cy="337321"/>
          </a:xfrm>
          <a:prstGeom prst="borderCallout1">
            <a:avLst>
              <a:gd name="adj1" fmla="val 91759"/>
              <a:gd name="adj2" fmla="val 122"/>
              <a:gd name="adj3" fmla="val 471558"/>
              <a:gd name="adj4" fmla="val -1307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88" dirty="0" err="1"/>
              <a:t>helyseg</a:t>
            </a:r>
            <a:endParaRPr lang="hu-HU" sz="1488" dirty="0"/>
          </a:p>
        </p:txBody>
      </p:sp>
      <p:sp>
        <p:nvSpPr>
          <p:cNvPr id="7" name="Vonalas buborék 1 6"/>
          <p:cNvSpPr/>
          <p:nvPr/>
        </p:nvSpPr>
        <p:spPr>
          <a:xfrm>
            <a:off x="2987507" y="5113277"/>
            <a:ext cx="2840576" cy="506551"/>
          </a:xfrm>
          <a:prstGeom prst="borderCallout1">
            <a:avLst>
              <a:gd name="adj1" fmla="val 48601"/>
              <a:gd name="adj2" fmla="val -1869"/>
              <a:gd name="adj3" fmla="val -106148"/>
              <a:gd name="adj4" fmla="val -3411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88" dirty="0" err="1"/>
              <a:t>rendszamhoz_tartozo_telefon</a:t>
            </a:r>
            <a:endParaRPr lang="hu-HU" sz="1488" dirty="0"/>
          </a:p>
        </p:txBody>
      </p:sp>
      <p:sp>
        <p:nvSpPr>
          <p:cNvPr id="8" name="Vonalas buborék 2 7"/>
          <p:cNvSpPr/>
          <p:nvPr/>
        </p:nvSpPr>
        <p:spPr>
          <a:xfrm>
            <a:off x="8220291" y="3391306"/>
            <a:ext cx="1576898" cy="506551"/>
          </a:xfrm>
          <a:prstGeom prst="borderCallout2">
            <a:avLst>
              <a:gd name="adj1" fmla="val 48601"/>
              <a:gd name="adj2" fmla="val -114"/>
              <a:gd name="adj3" fmla="val 75351"/>
              <a:gd name="adj4" fmla="val -13366"/>
              <a:gd name="adj5" fmla="val 152430"/>
              <a:gd name="adj6" fmla="val -507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88" dirty="0"/>
              <a:t>telefonok</a:t>
            </a:r>
          </a:p>
        </p:txBody>
      </p:sp>
    </p:spTree>
    <p:extLst>
      <p:ext uri="{BB962C8B-B14F-4D97-AF65-F5344CB8AC3E}">
        <p14:creationId xmlns:p14="http://schemas.microsoft.com/office/powerpoint/2010/main" val="4200964583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3. NF</a:t>
            </a:r>
          </a:p>
        </p:txBody>
      </p:sp>
      <p:pic>
        <p:nvPicPr>
          <p:cNvPr id="5" name="Tartalom helye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65203" y="1890713"/>
            <a:ext cx="7275631" cy="2960687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0285198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844658" y="225425"/>
            <a:ext cx="8227905" cy="947738"/>
          </a:xfrm>
        </p:spPr>
        <p:txBody>
          <a:bodyPr/>
          <a:lstStyle/>
          <a:p>
            <a:pPr lvl="0"/>
            <a:r>
              <a:rPr lang="hu-HU" dirty="0"/>
              <a:t>A modell alapelemei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844658" y="1327150"/>
            <a:ext cx="8227905" cy="3287713"/>
          </a:xfrm>
        </p:spPr>
        <p:txBody>
          <a:bodyPr>
            <a:normAutofit/>
          </a:bodyPr>
          <a:lstStyle/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b="1" dirty="0"/>
              <a:t>Egyed </a:t>
            </a:r>
            <a:r>
              <a:rPr lang="hu-HU" dirty="0"/>
              <a:t> </a:t>
            </a:r>
            <a:br>
              <a:rPr lang="hu-HU" dirty="0"/>
            </a:br>
            <a:r>
              <a:rPr lang="hu-HU" dirty="0"/>
              <a:t>- amiről az adatot gyűjtjük, a valós világ jól körülhatárolható része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b="1" dirty="0"/>
              <a:t>Tulajdonság </a:t>
            </a:r>
            <a:br>
              <a:rPr lang="hu-HU" b="1" dirty="0"/>
            </a:br>
            <a:r>
              <a:rPr lang="hu-HU" b="1" dirty="0"/>
              <a:t>-</a:t>
            </a:r>
            <a:r>
              <a:rPr lang="hu-HU" dirty="0"/>
              <a:t> az egyeddel kapcsolatos valamilyen adat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b="1" dirty="0"/>
              <a:t>Kapcsolat </a:t>
            </a:r>
            <a:r>
              <a:rPr lang="hu-HU" dirty="0"/>
              <a:t> </a:t>
            </a:r>
            <a:br>
              <a:rPr lang="hu-HU" dirty="0"/>
            </a:br>
            <a:r>
              <a:rPr lang="hu-HU" dirty="0"/>
              <a:t>- Az egyedek egymáshoz való viszonya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867905" y="225425"/>
            <a:ext cx="8204658" cy="947738"/>
          </a:xfrm>
        </p:spPr>
        <p:txBody>
          <a:bodyPr/>
          <a:lstStyle/>
          <a:p>
            <a:pPr lvl="0"/>
            <a:r>
              <a:rPr lang="hu-HU" dirty="0"/>
              <a:t>Egyed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867905" y="1327150"/>
            <a:ext cx="8204658" cy="3287713"/>
          </a:xfrm>
        </p:spPr>
        <p:txBody>
          <a:bodyPr>
            <a:normAutofit/>
          </a:bodyPr>
          <a:lstStyle/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dirty="0"/>
              <a:t>Másképpen -&gt; egyedtípus, egyedhalmaz </a:t>
            </a:r>
            <a:br>
              <a:rPr lang="hu-HU" dirty="0"/>
            </a:br>
            <a:r>
              <a:rPr lang="hu-HU" dirty="0"/>
              <a:t>pl. autó, dolgozó, tanuló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dirty="0"/>
              <a:t>Egy konkrét értéke az </a:t>
            </a:r>
            <a:r>
              <a:rPr lang="hu-HU" dirty="0" err="1"/>
              <a:t>egyedelőfordulás</a:t>
            </a:r>
            <a:r>
              <a:rPr lang="hu-HU" dirty="0"/>
              <a:t> vagy egyedérték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836908" y="225425"/>
            <a:ext cx="8235655" cy="947738"/>
          </a:xfrm>
        </p:spPr>
        <p:txBody>
          <a:bodyPr/>
          <a:lstStyle/>
          <a:p>
            <a:pPr lvl="0"/>
            <a:r>
              <a:rPr lang="hu-HU" dirty="0"/>
              <a:t>Tulajdonság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836908" y="1327150"/>
            <a:ext cx="8235655" cy="3287713"/>
          </a:xfrm>
        </p:spPr>
        <p:txBody>
          <a:bodyPr/>
          <a:lstStyle/>
          <a:p>
            <a:pPr lvl="0">
              <a:buSzPct val="45000"/>
              <a:buFont typeface="StarSymbol"/>
              <a:buChar char="●"/>
            </a:pPr>
            <a:r>
              <a:rPr lang="hu-HU" dirty="0"/>
              <a:t>Másnéven- attribútum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 dirty="0"/>
              <a:t>A tulajdonság az egyed egy jellemzője, ami megadja, meghatározza az egyed egy részletét</a:t>
            </a:r>
          </a:p>
          <a:p>
            <a:pPr lvl="0">
              <a:buSzPct val="45000"/>
              <a:buFont typeface="StarSymbol"/>
              <a:buChar char="●"/>
            </a:pPr>
            <a:r>
              <a:rPr lang="hu-HU" dirty="0"/>
              <a:t>Konkrét értékekből, előfordulásokból áll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945397" y="225425"/>
            <a:ext cx="8127166" cy="947738"/>
          </a:xfrm>
        </p:spPr>
        <p:txBody>
          <a:bodyPr/>
          <a:lstStyle/>
          <a:p>
            <a:pPr lvl="0"/>
            <a:r>
              <a:rPr lang="hu-HU" dirty="0"/>
              <a:t>Kulcs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945397" y="1327150"/>
            <a:ext cx="8127166" cy="3287713"/>
          </a:xfrm>
        </p:spPr>
        <p:txBody>
          <a:bodyPr/>
          <a:lstStyle/>
          <a:p>
            <a:pPr algn="just"/>
            <a:r>
              <a:rPr lang="hu-HU" dirty="0"/>
              <a:t>Amennyiben egy tulajdonság vagy tulajdonságok csoportja </a:t>
            </a:r>
            <a:r>
              <a:rPr lang="hu-HU" b="1" dirty="0"/>
              <a:t>egyértelműen</a:t>
            </a:r>
            <a:r>
              <a:rPr lang="hu-HU" dirty="0"/>
              <a:t> meghatározza, hogy az egyed melyik előfordulásáról van szó (</a:t>
            </a:r>
            <a:r>
              <a:rPr lang="hu-HU" i="1" dirty="0"/>
              <a:t>vagyis az egyedhalmaz melyik eleméről</a:t>
            </a:r>
            <a:r>
              <a:rPr lang="hu-HU" dirty="0"/>
              <a:t>), akkor ezeket a tulajdonságokat együtt kulcsnak nevezzük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age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 txBox="1">
            <a:spLocks noGrp="1"/>
          </p:cNvSpPr>
          <p:nvPr>
            <p:ph type="title" idx="4294967295"/>
          </p:nvPr>
        </p:nvSpPr>
        <p:spPr>
          <a:xfrm>
            <a:off x="860156" y="225425"/>
            <a:ext cx="8212407" cy="947738"/>
          </a:xfrm>
        </p:spPr>
        <p:txBody>
          <a:bodyPr/>
          <a:lstStyle/>
          <a:p>
            <a:pPr lvl="0"/>
            <a:r>
              <a:rPr lang="hu-HU" dirty="0"/>
              <a:t>Kulcs típusai</a:t>
            </a:r>
          </a:p>
        </p:txBody>
      </p:sp>
      <p:sp>
        <p:nvSpPr>
          <p:cNvPr id="3" name="Szöveg helye 2"/>
          <p:cNvSpPr txBox="1">
            <a:spLocks noGrp="1"/>
          </p:cNvSpPr>
          <p:nvPr>
            <p:ph type="body" idx="4294967295"/>
          </p:nvPr>
        </p:nvSpPr>
        <p:spPr>
          <a:xfrm>
            <a:off x="860156" y="1327150"/>
            <a:ext cx="8212407" cy="3287713"/>
          </a:xfrm>
        </p:spPr>
        <p:txBody>
          <a:bodyPr>
            <a:normAutofit/>
          </a:bodyPr>
          <a:lstStyle/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sz="2400" dirty="0"/>
              <a:t>Egyszerű kulcs – egy attribútum</a:t>
            </a:r>
          </a:p>
          <a:p>
            <a:pPr marL="457200" lvl="0" indent="-457200">
              <a:buSzPct val="45000"/>
              <a:buFont typeface="Arial" panose="020B0604020202020204" pitchFamily="34" charset="0"/>
              <a:buChar char="•"/>
            </a:pPr>
            <a:r>
              <a:rPr lang="hu-HU" sz="2400" dirty="0"/>
              <a:t>Összetett </a:t>
            </a:r>
            <a:r>
              <a:rPr lang="hu-HU" sz="2400"/>
              <a:t>kulcs – </a:t>
            </a:r>
            <a:r>
              <a:rPr lang="hu-HU" sz="2400" dirty="0"/>
              <a:t>több attribútum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örülvágás">
  <a:themeElements>
    <a:clrScheme name="Körülvágás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Körülvágás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Körülvágás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7B9E1B01DF7766499ACC3A60C148E9B2" ma:contentTypeVersion="13" ma:contentTypeDescription="Új dokumentum létrehozása." ma:contentTypeScope="" ma:versionID="5080bcf53779225d2c9e9af7533e0f33">
  <xsd:schema xmlns:xsd="http://www.w3.org/2001/XMLSchema" xmlns:xs="http://www.w3.org/2001/XMLSchema" xmlns:p="http://schemas.microsoft.com/office/2006/metadata/properties" xmlns:ns3="ab03f5f4-b98e-4a52-998b-2adc54dd59d2" xmlns:ns4="1ea0912e-3e63-45d4-9f4d-1936d6826f8f" targetNamespace="http://schemas.microsoft.com/office/2006/metadata/properties" ma:root="true" ma:fieldsID="ade825c4555dc96aa1fcf2ffbf1c72c3" ns3:_="" ns4:_="">
    <xsd:import namespace="ab03f5f4-b98e-4a52-998b-2adc54dd59d2"/>
    <xsd:import namespace="1ea0912e-3e63-45d4-9f4d-1936d6826f8f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03f5f4-b98e-4a52-998b-2adc54dd59d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a0912e-3e63-45d4-9f4d-1936d6826f8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Résztvevők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Megosztva részletekkel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Megosztási tipp kivonata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4F46239-0711-4034-B2C7-74E050F2AF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b03f5f4-b98e-4a52-998b-2adc54dd59d2"/>
    <ds:schemaRef ds:uri="1ea0912e-3e63-45d4-9f4d-1936d6826f8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3E6E7E1-FD30-407D-80CC-8B925BE3C416}">
  <ds:schemaRefs>
    <ds:schemaRef ds:uri="http://schemas.microsoft.com/office/2006/documentManagement/types"/>
    <ds:schemaRef ds:uri="http://purl.org/dc/elements/1.1/"/>
    <ds:schemaRef ds:uri="ab03f5f4-b98e-4a52-998b-2adc54dd59d2"/>
    <ds:schemaRef ds:uri="http://schemas.microsoft.com/office/infopath/2007/PartnerControls"/>
    <ds:schemaRef ds:uri="http://purl.org/dc/terms/"/>
    <ds:schemaRef ds:uri="1ea0912e-3e63-45d4-9f4d-1936d6826f8f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B9198C7-1C6E-496E-856A-1E36945AFC6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TM10001105[[fn=Körülvágás]]</Template>
  <TotalTime>316</TotalTime>
  <Words>2300</Words>
  <Application>Microsoft Office PowerPoint</Application>
  <PresentationFormat>Egyéni</PresentationFormat>
  <Paragraphs>555</Paragraphs>
  <Slides>42</Slides>
  <Notes>29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8</vt:i4>
      </vt:variant>
      <vt:variant>
        <vt:lpstr>Téma</vt:lpstr>
      </vt:variant>
      <vt:variant>
        <vt:i4>1</vt:i4>
      </vt:variant>
      <vt:variant>
        <vt:lpstr>Diacímek</vt:lpstr>
      </vt:variant>
      <vt:variant>
        <vt:i4>42</vt:i4>
      </vt:variant>
    </vt:vector>
  </HeadingPairs>
  <TitlesOfParts>
    <vt:vector size="51" baseType="lpstr">
      <vt:lpstr>Arial</vt:lpstr>
      <vt:lpstr>Calibri</vt:lpstr>
      <vt:lpstr>Franklin Gothic Book</vt:lpstr>
      <vt:lpstr>Liberation Sans</vt:lpstr>
      <vt:lpstr>Liberation Serif</vt:lpstr>
      <vt:lpstr>StarSymbol</vt:lpstr>
      <vt:lpstr>Times New Roman</vt:lpstr>
      <vt:lpstr>Wingdings</vt:lpstr>
      <vt:lpstr>Körülvágás</vt:lpstr>
      <vt:lpstr>Adatbázis kezelés</vt:lpstr>
      <vt:lpstr>Az adatok lehetnek</vt:lpstr>
      <vt:lpstr>Fájlkezelés nehézségei</vt:lpstr>
      <vt:lpstr>DBMS célok, elvárások</vt:lpstr>
      <vt:lpstr>A modell alapelemei</vt:lpstr>
      <vt:lpstr>Egyed</vt:lpstr>
      <vt:lpstr>Tulajdonság</vt:lpstr>
      <vt:lpstr>Kulcs</vt:lpstr>
      <vt:lpstr>Kulcs típusai</vt:lpstr>
      <vt:lpstr>Kapcsolat</vt:lpstr>
      <vt:lpstr>Kapcsolatok fokai</vt:lpstr>
      <vt:lpstr>PowerPoint-bemutató</vt:lpstr>
      <vt:lpstr>PowerPoint-bemutató</vt:lpstr>
      <vt:lpstr>PowerPoint-bemutató</vt:lpstr>
      <vt:lpstr>M:N típus feloldása</vt:lpstr>
      <vt:lpstr>Adatmodellek</vt:lpstr>
      <vt:lpstr>Hierarchikus adatbázismodell</vt:lpstr>
      <vt:lpstr>Hierarchikus adatbázismodell példa</vt:lpstr>
      <vt:lpstr>Hálós adatbázismodell</vt:lpstr>
      <vt:lpstr>Relációk (táblák) jellemzői</vt:lpstr>
      <vt:lpstr>Adatbázis tervezés</vt:lpstr>
      <vt:lpstr>Normalizálás</vt:lpstr>
      <vt:lpstr>Anomália</vt:lpstr>
      <vt:lpstr>Anomáliák típusai</vt:lpstr>
      <vt:lpstr>Tervezés lépései</vt:lpstr>
      <vt:lpstr>Követelményelemzés</vt:lpstr>
      <vt:lpstr>Egyedek, táblák meghatározása</vt:lpstr>
      <vt:lpstr>Attribútumok, mezők meghatározása</vt:lpstr>
      <vt:lpstr>Az azonosítók meghatározása</vt:lpstr>
      <vt:lpstr>Normalizálás lépései</vt:lpstr>
      <vt:lpstr>Feladat meghatározás</vt:lpstr>
      <vt:lpstr>Nulladik normál forma (0NF)</vt:lpstr>
      <vt:lpstr>Első normálforma(1NF)</vt:lpstr>
      <vt:lpstr>Első normá forma (1NF)</vt:lpstr>
      <vt:lpstr>Második normálforma (2NF)</vt:lpstr>
      <vt:lpstr>Funkcionális függés</vt:lpstr>
      <vt:lpstr>Teljes funkcionális függés</vt:lpstr>
      <vt:lpstr>Részleges funkcionális függés</vt:lpstr>
      <vt:lpstr>2. NF</vt:lpstr>
      <vt:lpstr>Harmadik normálforma (3NF)</vt:lpstr>
      <vt:lpstr>3. NF</vt:lpstr>
      <vt:lpstr>3. NF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Adatbázis kezelés</dc:title>
  <dc:creator>Sanyi</dc:creator>
  <cp:lastModifiedBy>Sándor Boros</cp:lastModifiedBy>
  <cp:revision>35</cp:revision>
  <dcterms:created xsi:type="dcterms:W3CDTF">2020-09-16T05:59:05Z</dcterms:created>
  <dcterms:modified xsi:type="dcterms:W3CDTF">2024-10-21T17:14:33Z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0x0101007B9E1B01DF7766499ACC3A60C148E9B2</vt:lpwstr>
  </property>
</Properties>
</file>